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1"/>
  </p:notesMasterIdLst>
  <p:sldIdLst>
    <p:sldId id="259" r:id="rId2"/>
    <p:sldId id="317" r:id="rId3"/>
    <p:sldId id="313" r:id="rId4"/>
    <p:sldId id="314" r:id="rId5"/>
    <p:sldId id="315" r:id="rId6"/>
    <p:sldId id="350" r:id="rId7"/>
    <p:sldId id="318" r:id="rId8"/>
    <p:sldId id="321" r:id="rId9"/>
    <p:sldId id="340" r:id="rId10"/>
    <p:sldId id="344" r:id="rId11"/>
    <p:sldId id="345" r:id="rId12"/>
    <p:sldId id="346" r:id="rId13"/>
    <p:sldId id="347" r:id="rId14"/>
    <p:sldId id="348" r:id="rId15"/>
    <p:sldId id="349" r:id="rId16"/>
    <p:sldId id="342" r:id="rId17"/>
    <p:sldId id="341" r:id="rId18"/>
    <p:sldId id="351"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7805" autoAdjust="0"/>
  </p:normalViewPr>
  <p:slideViewPr>
    <p:cSldViewPr snapToGrid="0">
      <p:cViewPr varScale="1">
        <p:scale>
          <a:sx n="80" d="100"/>
          <a:sy n="80" d="100"/>
        </p:scale>
        <p:origin x="1620" y="84"/>
      </p:cViewPr>
      <p:guideLst>
        <p:guide orient="horz" pos="2160"/>
        <p:guide pos="2880"/>
      </p:guideLst>
    </p:cSldViewPr>
  </p:slideViewPr>
  <p:notesTextViewPr>
    <p:cViewPr>
      <p:scale>
        <a:sx n="1" d="1"/>
        <a:sy n="1" d="1"/>
      </p:scale>
      <p:origin x="0" y="0"/>
    </p:cViewPr>
  </p:notesTextViewPr>
  <p:sorterViewPr>
    <p:cViewPr>
      <p:scale>
        <a:sx n="140" d="100"/>
        <a:sy n="140" d="100"/>
      </p:scale>
      <p:origin x="0" y="-25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9C39F-3901-4CBA-A80F-4B0D3569D87A}" type="datetimeFigureOut">
              <a:rPr lang="en-US" smtClean="0"/>
              <a:t>3/18/2021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933BF-5A18-47D1-94B5-DB382BEF4A61}" type="slidenum">
              <a:rPr lang="en-US" smtClean="0"/>
              <a:t>‹#›</a:t>
            </a:fld>
            <a:endParaRPr lang="en-US" dirty="0"/>
          </a:p>
        </p:txBody>
      </p:sp>
    </p:spTree>
    <p:extLst>
      <p:ext uri="{BB962C8B-B14F-4D97-AF65-F5344CB8AC3E}">
        <p14:creationId xmlns:p14="http://schemas.microsoft.com/office/powerpoint/2010/main" val="204462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the first of 6 annotated PowerPoint (aPPT) </a:t>
            </a:r>
            <a:r>
              <a:rPr lang="en-US"/>
              <a:t>Training Modules covering </a:t>
            </a:r>
            <a:r>
              <a:rPr lang="en-US" dirty="0"/>
              <a:t>the new 2021 OKR04 permit’s required employee training topics under MCM-6.</a:t>
            </a:r>
          </a:p>
          <a:p>
            <a:pPr marL="171450" indent="-171450">
              <a:buFont typeface="Arial" panose="020B0604020202020204" pitchFamily="34" charset="0"/>
              <a:buChar char="•"/>
            </a:pPr>
            <a:r>
              <a:rPr lang="en-US" dirty="0"/>
              <a:t>With GCSA Workshops having to be cancelled, INCOG is substituting physical training meetings with monthly Zoom Meetings and annotated PowerPoint-based materials.</a:t>
            </a:r>
          </a:p>
          <a:p>
            <a:pPr marL="171450" indent="-171450">
              <a:buFont typeface="Arial" panose="020B0604020202020204" pitchFamily="34" charset="0"/>
              <a:buChar char="•"/>
            </a:pPr>
            <a:r>
              <a:rPr lang="en-US" dirty="0"/>
              <a:t>Each aPPT and its Workbook, if available, can be used for local staff training.</a:t>
            </a:r>
          </a:p>
          <a:p>
            <a:pPr marL="171450" indent="-171450">
              <a:buFont typeface="Arial" panose="020B0604020202020204" pitchFamily="34" charset="0"/>
              <a:buChar char="•"/>
            </a:pPr>
            <a:r>
              <a:rPr lang="en-US" dirty="0"/>
              <a:t>The benefit of doing this is that local training can be done at one’s own pace as well as being able to reach more staff.</a:t>
            </a:r>
          </a:p>
          <a:p>
            <a:pPr marL="171450" indent="-171450">
              <a:buFont typeface="Arial" panose="020B0604020202020204" pitchFamily="34" charset="0"/>
              <a:buChar char="•"/>
            </a:pPr>
            <a:r>
              <a:rPr lang="en-US" dirty="0"/>
              <a:t>INCOG will return to physical GCSA Workshop meetings once COVID-19 pandemic health concerns are abated.</a:t>
            </a:r>
          </a:p>
        </p:txBody>
      </p:sp>
      <p:sp>
        <p:nvSpPr>
          <p:cNvPr id="4" name="Slide Number Placeholder 3"/>
          <p:cNvSpPr>
            <a:spLocks noGrp="1"/>
          </p:cNvSpPr>
          <p:nvPr>
            <p:ph type="sldNum" sz="quarter" idx="5"/>
          </p:nvPr>
        </p:nvSpPr>
        <p:spPr/>
        <p:txBody>
          <a:bodyPr/>
          <a:lstStyle/>
          <a:p>
            <a:fld id="{703933BF-5A18-47D1-94B5-DB382BEF4A61}" type="slidenum">
              <a:rPr lang="en-US" smtClean="0"/>
              <a:t>1</a:t>
            </a:fld>
            <a:endParaRPr lang="en-US" dirty="0"/>
          </a:p>
        </p:txBody>
      </p:sp>
    </p:spTree>
    <p:extLst>
      <p:ext uri="{BB962C8B-B14F-4D97-AF65-F5344CB8AC3E}">
        <p14:creationId xmlns:p14="http://schemas.microsoft.com/office/powerpoint/2010/main" val="119910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2 ways in which an MS4 will learn about a local stormwater pollution problem: those reported by an outside third party and those discovered by the MS4 employees themselves.</a:t>
            </a:r>
          </a:p>
          <a:p>
            <a:pPr marL="171450" indent="-171450">
              <a:buFont typeface="Arial" panose="020B0604020202020204" pitchFamily="34" charset="0"/>
              <a:buChar char="•"/>
            </a:pPr>
            <a:r>
              <a:rPr lang="en-US" dirty="0"/>
              <a:t>Third party discoveries are normally from citizens and local businesses who observe some type of pollutant (e.g., discolored water) or its effect (e.g., a fish kill).</a:t>
            </a:r>
          </a:p>
          <a:p>
            <a:pPr marL="171450" indent="-171450">
              <a:buFont typeface="Arial" panose="020B0604020202020204" pitchFamily="34" charset="0"/>
              <a:buChar char="•"/>
            </a:pPr>
            <a:r>
              <a:rPr lang="en-US" dirty="0"/>
              <a:t>The OKR04 permit requires that the MS4 have formal procedures for receiving third party “illicit discharge” information and for investigating the potential pollution event.</a:t>
            </a:r>
          </a:p>
          <a:p>
            <a:pPr marL="171450" indent="-171450">
              <a:buFont typeface="Arial" panose="020B0604020202020204" pitchFamily="34" charset="0"/>
              <a:buChar char="•"/>
            </a:pPr>
            <a:r>
              <a:rPr lang="en-US" dirty="0"/>
              <a:t>Third party reporting sources will include citizens and businesses, local schools, news media, clubs or organizations, state or federal agencies, city contractors and elected officials.</a:t>
            </a:r>
          </a:p>
          <a:p>
            <a:pPr marL="171450" indent="-171450">
              <a:buFont typeface="Arial" panose="020B0604020202020204" pitchFamily="34" charset="0"/>
              <a:buChar char="•"/>
            </a:pPr>
            <a:r>
              <a:rPr lang="en-US" dirty="0"/>
              <a:t>Many MS4s have established a special stormwater pollution hotline for reporting potential stormwater pollution problems. </a:t>
            </a:r>
          </a:p>
        </p:txBody>
      </p:sp>
      <p:sp>
        <p:nvSpPr>
          <p:cNvPr id="4" name="Slide Number Placeholder 3"/>
          <p:cNvSpPr>
            <a:spLocks noGrp="1"/>
          </p:cNvSpPr>
          <p:nvPr>
            <p:ph type="sldNum" sz="quarter" idx="5"/>
          </p:nvPr>
        </p:nvSpPr>
        <p:spPr/>
        <p:txBody>
          <a:bodyPr/>
          <a:lstStyle/>
          <a:p>
            <a:fld id="{703933BF-5A18-47D1-94B5-DB382BEF4A61}" type="slidenum">
              <a:rPr lang="en-US" smtClean="0"/>
              <a:t>10</a:t>
            </a:fld>
            <a:endParaRPr lang="en-US" dirty="0"/>
          </a:p>
        </p:txBody>
      </p:sp>
    </p:spTree>
    <p:extLst>
      <p:ext uri="{BB962C8B-B14F-4D97-AF65-F5344CB8AC3E}">
        <p14:creationId xmlns:p14="http://schemas.microsoft.com/office/powerpoint/2010/main" val="226714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MS4s should train field crews in other Departments to look for pollution in the stormwater collection system (the MS4) while on the job and on how to file a report on the incident.</a:t>
            </a:r>
          </a:p>
          <a:p>
            <a:pPr marL="171450" indent="-171450">
              <a:buFont typeface="Arial" panose="020B0604020202020204" pitchFamily="34" charset="0"/>
              <a:buChar char="•"/>
            </a:pPr>
            <a:r>
              <a:rPr lang="en-US" dirty="0"/>
              <a:t>Stormwater program staff will likely be the most frequent source of illicit discharge reporting, either through DWFS inspections or other MS4 inspections.</a:t>
            </a:r>
          </a:p>
          <a:p>
            <a:pPr marL="171450" indent="-171450">
              <a:buFont typeface="Arial" panose="020B0604020202020204" pitchFamily="34" charset="0"/>
              <a:buChar char="•"/>
            </a:pPr>
            <a:r>
              <a:rPr lang="en-US" dirty="0"/>
              <a:t>Police officers and Firefighters are also likely to observe potential pollutant discharges; all should be trained to report incidents of illicit discharges to the stormwater program staff.</a:t>
            </a:r>
          </a:p>
          <a:p>
            <a:pPr marL="171450" indent="-171450">
              <a:buFont typeface="Arial" panose="020B0604020202020204" pitchFamily="34" charset="0"/>
              <a:buChar char="•"/>
            </a:pPr>
            <a:r>
              <a:rPr lang="en-US" dirty="0"/>
              <a:t>Public Works Department field crews should also be trained to spot and report potential illicit discharges. These include water and sewer, parks and construction inspectors.</a:t>
            </a:r>
          </a:p>
          <a:p>
            <a:pPr marL="171450" indent="-171450">
              <a:buFont typeface="Arial" panose="020B0604020202020204" pitchFamily="34" charset="0"/>
              <a:buChar char="•"/>
            </a:pPr>
            <a:r>
              <a:rPr lang="en-US" dirty="0"/>
              <a:t>The MS4 must implement a formal incident tracking system that covers initial reporting to completion of cleanup and incident closeout. </a:t>
            </a:r>
          </a:p>
        </p:txBody>
      </p:sp>
      <p:sp>
        <p:nvSpPr>
          <p:cNvPr id="4" name="Slide Number Placeholder 3"/>
          <p:cNvSpPr>
            <a:spLocks noGrp="1"/>
          </p:cNvSpPr>
          <p:nvPr>
            <p:ph type="sldNum" sz="quarter" idx="5"/>
          </p:nvPr>
        </p:nvSpPr>
        <p:spPr/>
        <p:txBody>
          <a:bodyPr/>
          <a:lstStyle/>
          <a:p>
            <a:fld id="{703933BF-5A18-47D1-94B5-DB382BEF4A61}" type="slidenum">
              <a:rPr lang="en-US" smtClean="0"/>
              <a:t>11</a:t>
            </a:fld>
            <a:endParaRPr lang="en-US" dirty="0"/>
          </a:p>
        </p:txBody>
      </p:sp>
    </p:spTree>
    <p:extLst>
      <p:ext uri="{BB962C8B-B14F-4D97-AF65-F5344CB8AC3E}">
        <p14:creationId xmlns:p14="http://schemas.microsoft.com/office/powerpoint/2010/main" val="271297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think about it, anyone wanting to make an illegal discharge will do so in a remote location that prevents easy observation.</a:t>
            </a:r>
          </a:p>
          <a:p>
            <a:pPr marL="171450" indent="-171450">
              <a:buFont typeface="Arial" panose="020B0604020202020204" pitchFamily="34" charset="0"/>
              <a:buChar char="•"/>
            </a:pPr>
            <a:r>
              <a:rPr lang="en-US" dirty="0"/>
              <a:t>Such remote areas include: old manholes, drainage ditches, open channels and creeks, especially those behind isolated or abandoned buildings or structures or in areas of dense vegetation.</a:t>
            </a:r>
          </a:p>
          <a:p>
            <a:pPr marL="171450" indent="-171450">
              <a:buFont typeface="Arial" panose="020B0604020202020204" pitchFamily="34" charset="0"/>
              <a:buChar char="•"/>
            </a:pPr>
            <a:r>
              <a:rPr lang="en-US" dirty="0"/>
              <a:t>Field crews should also look for pipes that can discharge to the MS4 itself or to local creeks or ponds. </a:t>
            </a:r>
          </a:p>
          <a:p>
            <a:pPr marL="171450" indent="-171450">
              <a:buFont typeface="Arial" panose="020B0604020202020204" pitchFamily="34" charset="0"/>
              <a:buChar char="•"/>
            </a:pPr>
            <a:r>
              <a:rPr lang="en-US" dirty="0"/>
              <a:t>Even small pipes or small drainage channels that are not flowing at time of discovery have the potential to be illicit discharges, and they must be tracked back to the source.</a:t>
            </a:r>
          </a:p>
          <a:p>
            <a:pPr marL="171450" indent="-171450">
              <a:buFont typeface="Arial" panose="020B0604020202020204" pitchFamily="34" charset="0"/>
              <a:buChar char="•"/>
            </a:pPr>
            <a:r>
              <a:rPr lang="en-US" dirty="0"/>
              <a:t>Dumpsters and trash bins behind buildings or in alleys can be significant sources of pollutants from illegal dumping or from leaking containers.</a:t>
            </a:r>
          </a:p>
        </p:txBody>
      </p:sp>
      <p:sp>
        <p:nvSpPr>
          <p:cNvPr id="4" name="Slide Number Placeholder 3"/>
          <p:cNvSpPr>
            <a:spLocks noGrp="1"/>
          </p:cNvSpPr>
          <p:nvPr>
            <p:ph type="sldNum" sz="quarter" idx="5"/>
          </p:nvPr>
        </p:nvSpPr>
        <p:spPr/>
        <p:txBody>
          <a:bodyPr/>
          <a:lstStyle/>
          <a:p>
            <a:fld id="{703933BF-5A18-47D1-94B5-DB382BEF4A61}" type="slidenum">
              <a:rPr lang="en-US" smtClean="0"/>
              <a:t>12</a:t>
            </a:fld>
            <a:endParaRPr lang="en-US" dirty="0"/>
          </a:p>
        </p:txBody>
      </p:sp>
    </p:spTree>
    <p:extLst>
      <p:ext uri="{BB962C8B-B14F-4D97-AF65-F5344CB8AC3E}">
        <p14:creationId xmlns:p14="http://schemas.microsoft.com/office/powerpoint/2010/main" val="309556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Both the 2015 OKR04 Part IV.C.3.a(2) and the 2021 OKR04 Part V.C.3 require the MS4 to implement a comprehensive Illicit Discharge Detection and Elimination (IDDE)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However, neither of these Parts specifies exact procedures for running the IDDE program; OKR04 is flexible, but the program must be effective.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MS4 must document all actions taken, from initial discovery of an event to inspection, enforcement and cleanup.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IDDE information must be reported in the MS4’s Annual Report to DEQ.</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OKR04 does not require computer software; paper files can be used. However, software-based systems can have many incident tracking and recordkeeping benefits.</a:t>
            </a:r>
          </a:p>
          <a:p>
            <a:endParaRPr lang="en-US" dirty="0"/>
          </a:p>
        </p:txBody>
      </p:sp>
      <p:sp>
        <p:nvSpPr>
          <p:cNvPr id="4" name="Slide Number Placeholder 3"/>
          <p:cNvSpPr>
            <a:spLocks noGrp="1"/>
          </p:cNvSpPr>
          <p:nvPr>
            <p:ph type="sldNum" sz="quarter" idx="5"/>
          </p:nvPr>
        </p:nvSpPr>
        <p:spPr/>
        <p:txBody>
          <a:bodyPr/>
          <a:lstStyle/>
          <a:p>
            <a:fld id="{703933BF-5A18-47D1-94B5-DB382BEF4A61}" type="slidenum">
              <a:rPr lang="en-US" smtClean="0"/>
              <a:t>13</a:t>
            </a:fld>
            <a:endParaRPr lang="en-US" dirty="0"/>
          </a:p>
        </p:txBody>
      </p:sp>
    </p:spTree>
    <p:extLst>
      <p:ext uri="{BB962C8B-B14F-4D97-AF65-F5344CB8AC3E}">
        <p14:creationId xmlns:p14="http://schemas.microsoft.com/office/powerpoint/2010/main" val="335777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suggests a number of physical conditions at inspection sites that might indicate the presence or impacts from a stormwater pollution event.</a:t>
            </a:r>
          </a:p>
          <a:p>
            <a:pPr marL="171450" indent="-171450">
              <a:buFont typeface="Arial" panose="020B0604020202020204" pitchFamily="34" charset="0"/>
              <a:buChar char="•"/>
            </a:pPr>
            <a:r>
              <a:rPr lang="en-US" dirty="0"/>
              <a:t>Field forms can be prepared in advance that includes these types of observations. Note that none of these rely upon actual chemical testing.</a:t>
            </a:r>
          </a:p>
          <a:p>
            <a:pPr marL="171450" indent="-171450">
              <a:buFont typeface="Arial" panose="020B0604020202020204" pitchFamily="34" charset="0"/>
              <a:buChar char="•"/>
            </a:pPr>
            <a:r>
              <a:rPr lang="en-US" dirty="0"/>
              <a:t>OKR04 requires that DWFS and source tracking inspections rely upon both visual observations and the use of simple field test kits.</a:t>
            </a:r>
          </a:p>
          <a:p>
            <a:pPr marL="171450" indent="-171450">
              <a:buFont typeface="Arial" panose="020B0604020202020204" pitchFamily="34" charset="0"/>
              <a:buChar char="•"/>
            </a:pPr>
            <a:r>
              <a:rPr lang="en-US" dirty="0"/>
              <a:t>Field forms can be created so that most entries are check boxes to record the severity of observed or measured problem indicators.</a:t>
            </a:r>
          </a:p>
          <a:p>
            <a:pPr marL="171450" indent="-171450">
              <a:buFont typeface="Arial" panose="020B0604020202020204" pitchFamily="34" charset="0"/>
              <a:buChar char="•"/>
            </a:pPr>
            <a:r>
              <a:rPr lang="en-US" dirty="0"/>
              <a:t>Chemistry-based field kits need a higher level of training and experience for use and for interpreting test results.</a:t>
            </a:r>
          </a:p>
          <a:p>
            <a:pPr marL="171450" indent="-171450">
              <a:buFont typeface="Arial" panose="020B0604020202020204" pitchFamily="34" charset="0"/>
              <a:buChar char="•"/>
            </a:pPr>
            <a:r>
              <a:rPr lang="en-US" dirty="0"/>
              <a:t>INCOG provides training on conducting field inspections and use of test kits, and more GCSA training is planned for the near future.</a:t>
            </a:r>
          </a:p>
        </p:txBody>
      </p:sp>
      <p:sp>
        <p:nvSpPr>
          <p:cNvPr id="4" name="Slide Number Placeholder 3"/>
          <p:cNvSpPr>
            <a:spLocks noGrp="1"/>
          </p:cNvSpPr>
          <p:nvPr>
            <p:ph type="sldNum" sz="quarter" idx="5"/>
          </p:nvPr>
        </p:nvSpPr>
        <p:spPr/>
        <p:txBody>
          <a:bodyPr/>
          <a:lstStyle/>
          <a:p>
            <a:fld id="{703933BF-5A18-47D1-94B5-DB382BEF4A61}" type="slidenum">
              <a:rPr lang="en-US" smtClean="0"/>
              <a:t>14</a:t>
            </a:fld>
            <a:endParaRPr lang="en-US" dirty="0"/>
          </a:p>
        </p:txBody>
      </p:sp>
    </p:spTree>
    <p:extLst>
      <p:ext uri="{BB962C8B-B14F-4D97-AF65-F5344CB8AC3E}">
        <p14:creationId xmlns:p14="http://schemas.microsoft.com/office/powerpoint/2010/main" val="271587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discovering a potential pollution problem may be fairly easy to do, it is often difficult to know just what the pollutant is and thus know the potential danger.</a:t>
            </a:r>
          </a:p>
          <a:p>
            <a:pPr marL="171450" indent="-171450">
              <a:buFont typeface="Arial" panose="020B0604020202020204" pitchFamily="34" charset="0"/>
              <a:buChar char="•"/>
            </a:pPr>
            <a:r>
              <a:rPr lang="en-US" dirty="0"/>
              <a:t>Most chemicals in illicit discharges are unknown substances that may appear harmless, but never make assumptions of no harm without proper testing.</a:t>
            </a:r>
          </a:p>
          <a:p>
            <a:pPr marL="171450" indent="-171450">
              <a:buFont typeface="Arial" panose="020B0604020202020204" pitchFamily="34" charset="0"/>
              <a:buChar char="•"/>
            </a:pPr>
            <a:r>
              <a:rPr lang="en-US" dirty="0"/>
              <a:t>Most common field test kits do not identify specific chemicals; these include test kits for pH, conductivity, temperature, dissolved oxygen, turbidity, dissolved solids, etc.</a:t>
            </a:r>
          </a:p>
          <a:p>
            <a:pPr marL="171450" indent="-171450">
              <a:buFont typeface="Arial" panose="020B0604020202020204" pitchFamily="34" charset="0"/>
              <a:buChar char="•"/>
            </a:pPr>
            <a:r>
              <a:rPr lang="en-US" dirty="0"/>
              <a:t>However, there are chemical-specific field test kits that do measure specific chemicals such as chlorine residual, phosphorus, nitrogen, cadmium or a specific pesticide like Diazinon. </a:t>
            </a:r>
          </a:p>
          <a:p>
            <a:pPr marL="171450" indent="-171450">
              <a:buFont typeface="Arial" panose="020B0604020202020204" pitchFamily="34" charset="0"/>
              <a:buChar char="•"/>
            </a:pPr>
            <a:r>
              <a:rPr lang="en-US" dirty="0"/>
              <a:t>In lieu of chemical testing, illicit discharges can often be identified by reading the labels on their containers or by asking the facility owners.</a:t>
            </a:r>
          </a:p>
          <a:p>
            <a:pPr marL="171450" indent="-171450">
              <a:buFont typeface="Arial" panose="020B0604020202020204" pitchFamily="34" charset="0"/>
              <a:buChar char="•"/>
            </a:pPr>
            <a:r>
              <a:rPr lang="en-US" dirty="0"/>
              <a:t>No MS4 inspector should ever approach or handle unknown chemicals; always contact your local Fire Department or HAZMAT.</a:t>
            </a:r>
          </a:p>
        </p:txBody>
      </p:sp>
      <p:sp>
        <p:nvSpPr>
          <p:cNvPr id="4" name="Slide Number Placeholder 3"/>
          <p:cNvSpPr>
            <a:spLocks noGrp="1"/>
          </p:cNvSpPr>
          <p:nvPr>
            <p:ph type="sldNum" sz="quarter" idx="5"/>
          </p:nvPr>
        </p:nvSpPr>
        <p:spPr/>
        <p:txBody>
          <a:bodyPr/>
          <a:lstStyle/>
          <a:p>
            <a:fld id="{703933BF-5A18-47D1-94B5-DB382BEF4A61}" type="slidenum">
              <a:rPr lang="en-US" smtClean="0"/>
              <a:t>15</a:t>
            </a:fld>
            <a:endParaRPr lang="en-US" dirty="0"/>
          </a:p>
        </p:txBody>
      </p:sp>
    </p:spTree>
    <p:extLst>
      <p:ext uri="{BB962C8B-B14F-4D97-AF65-F5344CB8AC3E}">
        <p14:creationId xmlns:p14="http://schemas.microsoft.com/office/powerpoint/2010/main" val="297323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Begin the site inspection by making visual observations and entering the results on a field form. Be prepared to make form updates frequently with your field experience.</a:t>
            </a:r>
          </a:p>
          <a:p>
            <a:pPr marL="171450" indent="-171450">
              <a:buFont typeface="Arial" panose="020B0604020202020204" pitchFamily="34" charset="0"/>
              <a:buChar char="•"/>
            </a:pPr>
            <a:r>
              <a:rPr lang="en-US" dirty="0"/>
              <a:t>Not only look for the possible chemical discharge itself, but also its affect on the environment such as fish kills or dead vegetation.</a:t>
            </a:r>
          </a:p>
          <a:p>
            <a:pPr marL="171450" indent="-171450">
              <a:buFont typeface="Arial" panose="020B0604020202020204" pitchFamily="34" charset="0"/>
              <a:buChar char="•"/>
            </a:pPr>
            <a:r>
              <a:rPr lang="en-US" dirty="0"/>
              <a:t>Also look at all possible points of entry, such as culverts, pipes and channels, even if not flowing.</a:t>
            </a:r>
          </a:p>
          <a:p>
            <a:pPr marL="171450" indent="-171450">
              <a:buFont typeface="Arial" panose="020B0604020202020204" pitchFamily="34" charset="0"/>
              <a:buChar char="•"/>
            </a:pPr>
            <a:r>
              <a:rPr lang="en-US" dirty="0"/>
              <a:t>Note the labels and markings on any discarded containers or boxes at the inspection site.</a:t>
            </a:r>
          </a:p>
          <a:p>
            <a:pPr marL="171450" indent="-171450">
              <a:buFont typeface="Arial" panose="020B0604020202020204" pitchFamily="34" charset="0"/>
              <a:buChar char="•"/>
            </a:pPr>
            <a:r>
              <a:rPr lang="en-US" dirty="0"/>
              <a:t>Other signs of the presence of illicit discharges include odors, trash and discolored water or soil or stains on concrete culverts.</a:t>
            </a:r>
          </a:p>
          <a:p>
            <a:pPr marL="171450" indent="-171450">
              <a:buFont typeface="Arial" panose="020B0604020202020204" pitchFamily="34" charset="0"/>
              <a:buChar char="•"/>
            </a:pPr>
            <a:r>
              <a:rPr lang="en-US" dirty="0"/>
              <a:t>Often these visual observations are all you will need to locate the source of the illicit discharge. </a:t>
            </a:r>
          </a:p>
        </p:txBody>
      </p:sp>
      <p:sp>
        <p:nvSpPr>
          <p:cNvPr id="4" name="Slide Number Placeholder 3"/>
          <p:cNvSpPr>
            <a:spLocks noGrp="1"/>
          </p:cNvSpPr>
          <p:nvPr>
            <p:ph type="sldNum" sz="quarter" idx="5"/>
          </p:nvPr>
        </p:nvSpPr>
        <p:spPr/>
        <p:txBody>
          <a:bodyPr/>
          <a:lstStyle/>
          <a:p>
            <a:fld id="{703933BF-5A18-47D1-94B5-DB382BEF4A61}" type="slidenum">
              <a:rPr lang="en-US" smtClean="0"/>
              <a:t>16</a:t>
            </a:fld>
            <a:endParaRPr lang="en-US" dirty="0"/>
          </a:p>
        </p:txBody>
      </p:sp>
    </p:spTree>
    <p:extLst>
      <p:ext uri="{BB962C8B-B14F-4D97-AF65-F5344CB8AC3E}">
        <p14:creationId xmlns:p14="http://schemas.microsoft.com/office/powerpoint/2010/main" val="87209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Finding an unknown substance or evidence of past illicit discharge requires identifying the substance and its source.</a:t>
            </a:r>
          </a:p>
          <a:p>
            <a:pPr marL="171450" indent="-171450">
              <a:buFont typeface="Arial" panose="020B0604020202020204" pitchFamily="34" charset="0"/>
              <a:buChar char="•"/>
            </a:pPr>
            <a:r>
              <a:rPr lang="en-US" dirty="0"/>
              <a:t>The first step is to see if identification can come from marked containers or by talking to the property owner. </a:t>
            </a:r>
          </a:p>
          <a:p>
            <a:pPr marL="171450" indent="-171450">
              <a:buFont typeface="Arial" panose="020B0604020202020204" pitchFamily="34" charset="0"/>
              <a:buChar char="•"/>
            </a:pPr>
            <a:r>
              <a:rPr lang="en-US" dirty="0"/>
              <a:t>If there is no way to determine what the illicit discharge substance is, use of a few simple field test kits can help identify certain chemical characteristics, such as conductivity or pH of the stream water impacted by the discharge.</a:t>
            </a:r>
          </a:p>
          <a:p>
            <a:pPr marL="171450" indent="-171450">
              <a:buFont typeface="Arial" panose="020B0604020202020204" pitchFamily="34" charset="0"/>
              <a:buChar char="•"/>
            </a:pPr>
            <a:r>
              <a:rPr lang="en-US" dirty="0"/>
              <a:t>Safety is paramount: always contact your local Fire Department or HAZMAT if you are unable to determine the substance or feel there is a public safety hazard.</a:t>
            </a:r>
          </a:p>
        </p:txBody>
      </p:sp>
      <p:sp>
        <p:nvSpPr>
          <p:cNvPr id="4" name="Slide Number Placeholder 3"/>
          <p:cNvSpPr>
            <a:spLocks noGrp="1"/>
          </p:cNvSpPr>
          <p:nvPr>
            <p:ph type="sldNum" sz="quarter" idx="5"/>
          </p:nvPr>
        </p:nvSpPr>
        <p:spPr/>
        <p:txBody>
          <a:bodyPr/>
          <a:lstStyle/>
          <a:p>
            <a:fld id="{703933BF-5A18-47D1-94B5-DB382BEF4A61}" type="slidenum">
              <a:rPr lang="en-US" smtClean="0"/>
              <a:t>17</a:t>
            </a:fld>
            <a:endParaRPr lang="en-US" dirty="0"/>
          </a:p>
        </p:txBody>
      </p:sp>
    </p:spTree>
    <p:extLst>
      <p:ext uri="{BB962C8B-B14F-4D97-AF65-F5344CB8AC3E}">
        <p14:creationId xmlns:p14="http://schemas.microsoft.com/office/powerpoint/2010/main" val="1650474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Over the past several years, DEQ staff have visited many MS4 facilities while performing the DEQ Performance Evaluation (audit) inspection for OKR04 compliance.</a:t>
            </a:r>
          </a:p>
          <a:p>
            <a:pPr marL="171450" indent="-171450">
              <a:buFont typeface="Arial" panose="020B0604020202020204" pitchFamily="34" charset="0"/>
              <a:buChar char="•"/>
            </a:pPr>
            <a:r>
              <a:rPr lang="en-US" dirty="0"/>
              <a:t>This slide lists the most common deficiencies DEQ finds at MS4 facilities falling under the MCM-6 Good Housekeeping requirement.</a:t>
            </a:r>
          </a:p>
          <a:p>
            <a:pPr marL="171450" indent="-171450">
              <a:buFont typeface="Arial" panose="020B0604020202020204" pitchFamily="34" charset="0"/>
              <a:buChar char="•"/>
            </a:pPr>
            <a:r>
              <a:rPr lang="en-US" dirty="0"/>
              <a:t>There is a significant increase in concern from DEQ over MS4 compliance regarding MCM-6, so these deficiencies need to be addressed by all MS4s.</a:t>
            </a:r>
          </a:p>
          <a:p>
            <a:pPr marL="171450" indent="-171450">
              <a:buFont typeface="Arial" panose="020B0604020202020204" pitchFamily="34" charset="0"/>
              <a:buChar char="•"/>
            </a:pPr>
            <a:r>
              <a:rPr lang="en-US" dirty="0"/>
              <a:t>DEQ uses its own field form for conducting their Audit inspections which is available to MS4s through DEQ or INCOG as a GCSA Member.</a:t>
            </a:r>
          </a:p>
          <a:p>
            <a:pPr marL="171450" indent="-171450">
              <a:buFont typeface="Arial" panose="020B0604020202020204" pitchFamily="34" charset="0"/>
              <a:buChar char="•"/>
            </a:pPr>
            <a:r>
              <a:rPr lang="en-US" dirty="0"/>
              <a:t>In addition, each MS4 can prepare their own MCM-6 field inspection form, just be certain that it is comprehensive and in a usable format.</a:t>
            </a:r>
          </a:p>
          <a:p>
            <a:pPr marL="171450" indent="-171450">
              <a:buFont typeface="Arial" panose="020B0604020202020204" pitchFamily="34" charset="0"/>
              <a:buChar char="•"/>
            </a:pPr>
            <a:r>
              <a:rPr lang="en-US" dirty="0"/>
              <a:t>INCOG will also help its GCSA Members with updating their facility inspection forms.</a:t>
            </a:r>
          </a:p>
        </p:txBody>
      </p:sp>
      <p:sp>
        <p:nvSpPr>
          <p:cNvPr id="4" name="Slide Number Placeholder 3"/>
          <p:cNvSpPr>
            <a:spLocks noGrp="1"/>
          </p:cNvSpPr>
          <p:nvPr>
            <p:ph type="sldNum" sz="quarter" idx="5"/>
          </p:nvPr>
        </p:nvSpPr>
        <p:spPr/>
        <p:txBody>
          <a:bodyPr/>
          <a:lstStyle/>
          <a:p>
            <a:fld id="{703933BF-5A18-47D1-94B5-DB382BEF4A61}" type="slidenum">
              <a:rPr lang="en-US" smtClean="0"/>
              <a:t>18</a:t>
            </a:fld>
            <a:endParaRPr lang="en-US" dirty="0"/>
          </a:p>
        </p:txBody>
      </p:sp>
    </p:spTree>
    <p:extLst>
      <p:ext uri="{BB962C8B-B14F-4D97-AF65-F5344CB8AC3E}">
        <p14:creationId xmlns:p14="http://schemas.microsoft.com/office/powerpoint/2010/main" val="693696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concludes the first of 6 annotated PowerPoint (aPPT) Modules for local MCM-6 training.</a:t>
            </a:r>
          </a:p>
          <a:p>
            <a:pPr marL="171450" indent="-171450">
              <a:buFont typeface="Arial" panose="020B0604020202020204" pitchFamily="34" charset="0"/>
              <a:buChar char="•"/>
            </a:pPr>
            <a:r>
              <a:rPr lang="en-US" dirty="0"/>
              <a:t>Training Presentations 2 through 5 cover the training subjects listed in the </a:t>
            </a:r>
            <a:r>
              <a:rPr lang="en-US"/>
              <a:t>OKR04 permit.</a:t>
            </a:r>
            <a:endParaRPr lang="en-US" dirty="0"/>
          </a:p>
          <a:p>
            <a:pPr marL="171450" indent="-171450">
              <a:buFont typeface="Arial" panose="020B0604020202020204" pitchFamily="34" charset="0"/>
              <a:buChar char="•"/>
            </a:pPr>
            <a:r>
              <a:rPr lang="en-US" dirty="0"/>
              <a:t>The final Presentation covers additional facilities that may be owned by GCSA Members.</a:t>
            </a:r>
          </a:p>
          <a:p>
            <a:pPr marL="171450" indent="-171450">
              <a:buFont typeface="Arial" panose="020B0604020202020204" pitchFamily="34" charset="0"/>
              <a:buChar char="•"/>
            </a:pPr>
            <a:r>
              <a:rPr lang="en-US" dirty="0"/>
              <a:t>INCOG expects to be able to return to physical half-day GCSA Employee Training Workshops in the second half of 2021.</a:t>
            </a:r>
          </a:p>
          <a:p>
            <a:pPr marL="171450" indent="-171450">
              <a:buFont typeface="Arial" panose="020B0604020202020204" pitchFamily="34" charset="0"/>
              <a:buChar char="•"/>
            </a:pPr>
            <a:r>
              <a:rPr lang="en-US" dirty="0"/>
              <a:t>In this interim period, INCOG will continue to prepare annotated PowerPoints (aPPTs) for local staff training use.</a:t>
            </a:r>
          </a:p>
        </p:txBody>
      </p:sp>
      <p:sp>
        <p:nvSpPr>
          <p:cNvPr id="4" name="Slide Number Placeholder 3"/>
          <p:cNvSpPr>
            <a:spLocks noGrp="1"/>
          </p:cNvSpPr>
          <p:nvPr>
            <p:ph type="sldNum" sz="quarter" idx="5"/>
          </p:nvPr>
        </p:nvSpPr>
        <p:spPr/>
        <p:txBody>
          <a:bodyPr/>
          <a:lstStyle/>
          <a:p>
            <a:fld id="{703933BF-5A18-47D1-94B5-DB382BEF4A61}" type="slidenum">
              <a:rPr lang="en-US" smtClean="0"/>
              <a:t>19</a:t>
            </a:fld>
            <a:endParaRPr lang="en-US" dirty="0"/>
          </a:p>
        </p:txBody>
      </p:sp>
    </p:spTree>
    <p:extLst>
      <p:ext uri="{BB962C8B-B14F-4D97-AF65-F5344CB8AC3E}">
        <p14:creationId xmlns:p14="http://schemas.microsoft.com/office/powerpoint/2010/main" val="132123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Past GCSA Employee Training focused on GCSA Workshops held approximately quarterly.</a:t>
            </a:r>
          </a:p>
          <a:p>
            <a:pPr marL="171450" indent="-171450">
              <a:buFont typeface="Arial" panose="020B0604020202020204" pitchFamily="34" charset="0"/>
              <a:buChar char="•"/>
            </a:pPr>
            <a:r>
              <a:rPr lang="en-US" dirty="0"/>
              <a:t>INCOG has had to cancel its 2020 and half of 2021 workshops due to COVID. INCOG’s GCSA Training is now via monthly Zoom Meetings for 1.5 to 2 hours each.</a:t>
            </a:r>
          </a:p>
          <a:p>
            <a:pPr marL="171450" indent="-171450">
              <a:buFont typeface="Arial" panose="020B0604020202020204" pitchFamily="34" charset="0"/>
              <a:buChar char="•"/>
            </a:pPr>
            <a:r>
              <a:rPr lang="en-US" dirty="0"/>
              <a:t>Each Zoom Meeting’s PowerPoint is annotated as a aPPT PDF file for local staff training and education use.</a:t>
            </a:r>
          </a:p>
          <a:p>
            <a:pPr marL="171450" indent="-171450">
              <a:buFont typeface="Arial" panose="020B0604020202020204" pitchFamily="34" charset="0"/>
              <a:buChar char="•"/>
            </a:pPr>
            <a:r>
              <a:rPr lang="en-US" dirty="0"/>
              <a:t>The 2015 OKR04 permit’s 6</a:t>
            </a:r>
            <a:r>
              <a:rPr lang="en-US" baseline="30000" dirty="0"/>
              <a:t>th</a:t>
            </a:r>
            <a:r>
              <a:rPr lang="en-US" dirty="0"/>
              <a:t> Minimum Control Measure (MCM-6) has specific topics that must be addressed in staff training.</a:t>
            </a:r>
          </a:p>
          <a:p>
            <a:pPr marL="171450" indent="-171450">
              <a:buFont typeface="Arial" panose="020B0604020202020204" pitchFamily="34" charset="0"/>
              <a:buChar char="•"/>
            </a:pPr>
            <a:r>
              <a:rPr lang="en-US" dirty="0"/>
              <a:t>The 2021 OKR04 permit has re-phrased these passages more generally, but the same topics have been carried over.</a:t>
            </a:r>
          </a:p>
          <a:p>
            <a:pPr marL="171450" indent="-171450">
              <a:buFont typeface="Arial" panose="020B0604020202020204" pitchFamily="34" charset="0"/>
              <a:buChar char="•"/>
            </a:pPr>
            <a:r>
              <a:rPr lang="en-US" dirty="0"/>
              <a:t>The material in this MCM-6 Training has not been presented in a Zoom Meeting yet.</a:t>
            </a:r>
          </a:p>
        </p:txBody>
      </p:sp>
      <p:sp>
        <p:nvSpPr>
          <p:cNvPr id="4" name="Slide Number Placeholder 3"/>
          <p:cNvSpPr>
            <a:spLocks noGrp="1"/>
          </p:cNvSpPr>
          <p:nvPr>
            <p:ph type="sldNum" sz="quarter" idx="5"/>
          </p:nvPr>
        </p:nvSpPr>
        <p:spPr/>
        <p:txBody>
          <a:bodyPr/>
          <a:lstStyle/>
          <a:p>
            <a:fld id="{703933BF-5A18-47D1-94B5-DB382BEF4A61}" type="slidenum">
              <a:rPr lang="en-US" smtClean="0"/>
              <a:t>2</a:t>
            </a:fld>
            <a:endParaRPr lang="en-US" dirty="0"/>
          </a:p>
        </p:txBody>
      </p:sp>
    </p:spTree>
    <p:extLst>
      <p:ext uri="{BB962C8B-B14F-4D97-AF65-F5344CB8AC3E}">
        <p14:creationId xmlns:p14="http://schemas.microsoft.com/office/powerpoint/2010/main" val="164108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table shows the specific employee training topics under MCM-6 in the 2015 OKR04 permit.</a:t>
            </a:r>
          </a:p>
          <a:p>
            <a:pPr marL="171450" indent="-171450">
              <a:buFont typeface="Arial" panose="020B0604020202020204" pitchFamily="34" charset="0"/>
              <a:buChar char="•"/>
            </a:pPr>
            <a:r>
              <a:rPr lang="en-US" dirty="0"/>
              <a:t>Two of these, the requirements in the first and last rows, are general “reducing pollution from” topics that do not list specific types of pollutant-generating activities.</a:t>
            </a:r>
          </a:p>
          <a:p>
            <a:pPr marL="171450" indent="-171450">
              <a:buFont typeface="Arial" panose="020B0604020202020204" pitchFamily="34" charset="0"/>
              <a:buChar char="•"/>
            </a:pPr>
            <a:r>
              <a:rPr lang="en-US" dirty="0"/>
              <a:t>The middle rows list the 4 specific areas required for employee training; these specific topics have been re-phrased in the latest draft of the 2021 OKR04 permit.</a:t>
            </a:r>
          </a:p>
          <a:p>
            <a:pPr marL="171450" indent="-171450">
              <a:buFont typeface="Arial" panose="020B0604020202020204" pitchFamily="34" charset="0"/>
              <a:buChar char="•"/>
            </a:pPr>
            <a:r>
              <a:rPr lang="en-US" dirty="0"/>
              <a:t>Note the use of the terms “MS4 activities” under one passage and “MS4 operations” under another.</a:t>
            </a:r>
          </a:p>
          <a:p>
            <a:pPr marL="171450" indent="-171450">
              <a:buFont typeface="Arial" panose="020B0604020202020204" pitchFamily="34" charset="0"/>
              <a:buChar char="•"/>
            </a:pPr>
            <a:r>
              <a:rPr lang="en-US" dirty="0"/>
              <a:t>For purposes of training topics, INCOG assumes that these 2 terms mean the same thing.</a:t>
            </a:r>
          </a:p>
          <a:p>
            <a:pPr marL="171450" indent="-171450">
              <a:buFont typeface="Arial" panose="020B0604020202020204" pitchFamily="34" charset="0"/>
              <a:buChar char="•"/>
            </a:pPr>
            <a:r>
              <a:rPr lang="en-US" dirty="0"/>
              <a:t>The 2021 OKR04 permit has a specific description of “MS4 Operations” that includes the MS4 collection system itself.</a:t>
            </a:r>
          </a:p>
        </p:txBody>
      </p:sp>
      <p:sp>
        <p:nvSpPr>
          <p:cNvPr id="4" name="Slide Number Placeholder 3"/>
          <p:cNvSpPr>
            <a:spLocks noGrp="1"/>
          </p:cNvSpPr>
          <p:nvPr>
            <p:ph type="sldNum" sz="quarter" idx="5"/>
          </p:nvPr>
        </p:nvSpPr>
        <p:spPr/>
        <p:txBody>
          <a:bodyPr/>
          <a:lstStyle/>
          <a:p>
            <a:fld id="{703933BF-5A18-47D1-94B5-DB382BEF4A61}" type="slidenum">
              <a:rPr lang="en-US" smtClean="0"/>
              <a:t>3</a:t>
            </a:fld>
            <a:endParaRPr lang="en-US" dirty="0"/>
          </a:p>
        </p:txBody>
      </p:sp>
    </p:spTree>
    <p:extLst>
      <p:ext uri="{BB962C8B-B14F-4D97-AF65-F5344CB8AC3E}">
        <p14:creationId xmlns:p14="http://schemas.microsoft.com/office/powerpoint/2010/main" val="128353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 2021 OKR04 permit has re-phrased the 2015 specified MCM-6 training topics, but most are still listed in some fashion.</a:t>
            </a:r>
          </a:p>
          <a:p>
            <a:pPr marL="171450" indent="-171450">
              <a:buFont typeface="Arial" panose="020B0604020202020204" pitchFamily="34" charset="0"/>
              <a:buChar char="•"/>
            </a:pPr>
            <a:r>
              <a:rPr lang="en-US" dirty="0"/>
              <a:t>The 2021 OKR04 permit now defines “MS4 operations” as “</a:t>
            </a:r>
            <a:r>
              <a:rPr lang="en-US" sz="1200" i="1" kern="1200" dirty="0">
                <a:solidFill>
                  <a:schemeClr val="tx1"/>
                </a:solidFill>
                <a:effectLst/>
                <a:latin typeface="+mn-lt"/>
                <a:ea typeface="+mn-ea"/>
                <a:cs typeface="+mn-cs"/>
              </a:rPr>
              <a:t>streets, roads, highways, parking lots, maintenance and storage yards, fueling areas, waste transfer stations, fleet or maintenance shops, salt/sand storage locations and snow disposal areas</a:t>
            </a:r>
            <a:r>
              <a:rPr lang="en-US" sz="1200" kern="1200" dirty="0">
                <a:solidFill>
                  <a:schemeClr val="tx1"/>
                </a:solidFill>
                <a:effectLst/>
                <a:latin typeface="+mn-lt"/>
                <a:ea typeface="+mn-ea"/>
                <a:cs typeface="+mn-cs"/>
              </a:rPr>
              <a:t>.”</a:t>
            </a:r>
            <a:r>
              <a:rPr lang="en-US" dirty="0"/>
              <a:t> </a:t>
            </a:r>
          </a:p>
          <a:p>
            <a:pPr marL="171450" indent="-171450">
              <a:buFont typeface="Arial" panose="020B0604020202020204" pitchFamily="34" charset="0"/>
              <a:buChar char="•"/>
            </a:pPr>
            <a:r>
              <a:rPr lang="en-US" dirty="0"/>
              <a:t>Missing are references to “</a:t>
            </a:r>
            <a:r>
              <a:rPr lang="en-US" i="1" dirty="0"/>
              <a:t>new construction and land disturbances</a:t>
            </a:r>
            <a:r>
              <a:rPr lang="en-US" dirty="0"/>
              <a:t>” and “</a:t>
            </a:r>
            <a:r>
              <a:rPr lang="en-US" i="1" dirty="0"/>
              <a:t>park and open space maintenance</a:t>
            </a:r>
            <a:r>
              <a:rPr lang="en-US" dirty="0"/>
              <a:t>”.</a:t>
            </a:r>
          </a:p>
          <a:p>
            <a:pPr marL="171450" indent="-171450">
              <a:buFont typeface="Arial" panose="020B0604020202020204" pitchFamily="34" charset="0"/>
              <a:buChar char="•"/>
            </a:pPr>
            <a:r>
              <a:rPr lang="en-US" dirty="0"/>
              <a:t>However, these missing training topics involve activities under “MS4 operations” as well as “MS4 activities” concept.</a:t>
            </a:r>
          </a:p>
          <a:p>
            <a:pPr marL="171450" indent="-171450">
              <a:buFont typeface="Arial" panose="020B0604020202020204" pitchFamily="34" charset="0"/>
              <a:buChar char="•"/>
            </a:pPr>
            <a:r>
              <a:rPr lang="en-US" dirty="0"/>
              <a:t>The 2021 OKR04 permit now adds Table V-2 showing the frequency of training required under each MCM with MCM-1 now listing most employee training passages.</a:t>
            </a:r>
          </a:p>
        </p:txBody>
      </p:sp>
      <p:sp>
        <p:nvSpPr>
          <p:cNvPr id="4" name="Slide Number Placeholder 3"/>
          <p:cNvSpPr>
            <a:spLocks noGrp="1"/>
          </p:cNvSpPr>
          <p:nvPr>
            <p:ph type="sldNum" sz="quarter" idx="5"/>
          </p:nvPr>
        </p:nvSpPr>
        <p:spPr/>
        <p:txBody>
          <a:bodyPr/>
          <a:lstStyle/>
          <a:p>
            <a:fld id="{703933BF-5A18-47D1-94B5-DB382BEF4A61}" type="slidenum">
              <a:rPr lang="en-US" smtClean="0"/>
              <a:t>4</a:t>
            </a:fld>
            <a:endParaRPr lang="en-US" dirty="0"/>
          </a:p>
        </p:txBody>
      </p:sp>
    </p:spTree>
    <p:extLst>
      <p:ext uri="{BB962C8B-B14F-4D97-AF65-F5344CB8AC3E}">
        <p14:creationId xmlns:p14="http://schemas.microsoft.com/office/powerpoint/2010/main" val="115593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Neither the 2015 nor the 2021 OKR04 permit describes specific types (i.e., methods) of training.</a:t>
            </a:r>
          </a:p>
          <a:p>
            <a:pPr marL="171450" indent="-171450">
              <a:buFont typeface="Arial" panose="020B0604020202020204" pitchFamily="34" charset="0"/>
              <a:buChar char="•"/>
            </a:pPr>
            <a:r>
              <a:rPr lang="en-US" dirty="0"/>
              <a:t>Both permits list topics generally, such as “fleet or maintenance shops”, and the 2021 permit specifies frequency of training by MS4 Category.</a:t>
            </a:r>
          </a:p>
          <a:p>
            <a:pPr marL="171450" indent="-171450">
              <a:buFont typeface="Arial" panose="020B0604020202020204" pitchFamily="34" charset="0"/>
              <a:buChar char="•"/>
            </a:pPr>
            <a:r>
              <a:rPr lang="en-US" dirty="0"/>
              <a:t>Missing are length of training (e.g., hours spent in learning), types of training (online, workbooks, workshops, staff meetings, etc.) and who conducts training.</a:t>
            </a:r>
          </a:p>
          <a:p>
            <a:pPr marL="171450" indent="-171450">
              <a:buFont typeface="Arial" panose="020B0604020202020204" pitchFamily="34" charset="0"/>
              <a:buChar char="•"/>
            </a:pPr>
            <a:r>
              <a:rPr lang="en-US" dirty="0"/>
              <a:t>Over the years, DEQ has encouraged MS4s to record many internal meetings and discussions about stormwater as staff training.</a:t>
            </a:r>
          </a:p>
          <a:p>
            <a:pPr marL="171450" indent="-171450">
              <a:buFont typeface="Arial" panose="020B0604020202020204" pitchFamily="34" charset="0"/>
              <a:buChar char="•"/>
            </a:pPr>
            <a:r>
              <a:rPr lang="en-US" dirty="0"/>
              <a:t>INCOG has hosted GCSA Employee Training Workshops approximately annually or biennially on the OKR04-required Employee Training topics.</a:t>
            </a:r>
          </a:p>
          <a:p>
            <a:pPr marL="171450" indent="-171450">
              <a:buFont typeface="Arial" panose="020B0604020202020204" pitchFamily="34" charset="0"/>
              <a:buChar char="•"/>
            </a:pPr>
            <a:r>
              <a:rPr lang="en-US" dirty="0"/>
              <a:t>Regardless of the training type or venue, MS4s should keep records of attendance, date, topics, venue and duration for their Annual Reports to DEQ. </a:t>
            </a:r>
          </a:p>
        </p:txBody>
      </p:sp>
      <p:sp>
        <p:nvSpPr>
          <p:cNvPr id="4" name="Slide Number Placeholder 3"/>
          <p:cNvSpPr>
            <a:spLocks noGrp="1"/>
          </p:cNvSpPr>
          <p:nvPr>
            <p:ph type="sldNum" sz="quarter" idx="5"/>
          </p:nvPr>
        </p:nvSpPr>
        <p:spPr/>
        <p:txBody>
          <a:bodyPr/>
          <a:lstStyle/>
          <a:p>
            <a:fld id="{703933BF-5A18-47D1-94B5-DB382BEF4A61}" type="slidenum">
              <a:rPr lang="en-US" smtClean="0"/>
              <a:t>5</a:t>
            </a:fld>
            <a:endParaRPr lang="en-US" dirty="0"/>
          </a:p>
        </p:txBody>
      </p:sp>
    </p:spTree>
    <p:extLst>
      <p:ext uri="{BB962C8B-B14F-4D97-AF65-F5344CB8AC3E}">
        <p14:creationId xmlns:p14="http://schemas.microsoft.com/office/powerpoint/2010/main" val="312911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the OKR04 permit program began in 2005, there was a general agreement that MCM-6 covered mainly structures and storage areas.</a:t>
            </a:r>
          </a:p>
          <a:p>
            <a:pPr marL="171450" indent="-171450">
              <a:buFont typeface="Arial" panose="020B0604020202020204" pitchFamily="34" charset="0"/>
              <a:buChar char="•"/>
            </a:pPr>
            <a:r>
              <a:rPr lang="en-US" dirty="0"/>
              <a:t>These included Public Works buildings and adjacent lots for vehicle and equipment storage and maintenance and other municipal buildings.</a:t>
            </a:r>
          </a:p>
          <a:p>
            <a:pPr marL="171450" indent="-171450">
              <a:buFont typeface="Arial" panose="020B0604020202020204" pitchFamily="34" charset="0"/>
              <a:buChar char="•"/>
            </a:pPr>
            <a:r>
              <a:rPr lang="en-US" dirty="0"/>
              <a:t>Both the 2015 and 2021 OKR04 permits use the terms “MS4 operations” and “MS4 activities”, with the new permit specifically defining “MS4 operations”.</a:t>
            </a:r>
          </a:p>
          <a:p>
            <a:pPr marL="171450" indent="-171450">
              <a:buFont typeface="Arial" panose="020B0604020202020204" pitchFamily="34" charset="0"/>
              <a:buChar char="•"/>
            </a:pPr>
            <a:r>
              <a:rPr lang="en-US" dirty="0"/>
              <a:t>This definition includes “streets, roads, highways, parking lots” as part of the MS4 operations to which MCM-6 applies.</a:t>
            </a:r>
          </a:p>
          <a:p>
            <a:pPr marL="171450" indent="-171450">
              <a:buFont typeface="Arial" panose="020B0604020202020204" pitchFamily="34" charset="0"/>
              <a:buChar char="•"/>
            </a:pPr>
            <a:r>
              <a:rPr lang="en-US" dirty="0"/>
              <a:t>DEQ agrees that, for the inspection frequency requirements in Table V-6, inspections should focus on facilities and storage areas, not the entire MS4 collection system (streets, roads, etc.).</a:t>
            </a:r>
          </a:p>
          <a:p>
            <a:pPr marL="171450" indent="-171450">
              <a:buFont typeface="Arial" panose="020B0604020202020204" pitchFamily="34" charset="0"/>
              <a:buChar char="•"/>
            </a:pPr>
            <a:r>
              <a:rPr lang="en-US" dirty="0"/>
              <a:t>However, the other provisions under MCM-6 also apply to the MS4 stormwater collection system itself, such as operation and maintenance requirements.</a:t>
            </a:r>
          </a:p>
        </p:txBody>
      </p:sp>
      <p:sp>
        <p:nvSpPr>
          <p:cNvPr id="4" name="Slide Number Placeholder 3"/>
          <p:cNvSpPr>
            <a:spLocks noGrp="1"/>
          </p:cNvSpPr>
          <p:nvPr>
            <p:ph type="sldNum" sz="quarter" idx="5"/>
          </p:nvPr>
        </p:nvSpPr>
        <p:spPr/>
        <p:txBody>
          <a:bodyPr/>
          <a:lstStyle/>
          <a:p>
            <a:fld id="{703933BF-5A18-47D1-94B5-DB382BEF4A61}" type="slidenum">
              <a:rPr lang="en-US" smtClean="0"/>
              <a:t>6</a:t>
            </a:fld>
            <a:endParaRPr lang="en-US" dirty="0"/>
          </a:p>
        </p:txBody>
      </p:sp>
    </p:spTree>
    <p:extLst>
      <p:ext uri="{BB962C8B-B14F-4D97-AF65-F5344CB8AC3E}">
        <p14:creationId xmlns:p14="http://schemas.microsoft.com/office/powerpoint/2010/main" val="319571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20 years, INCOG has been heavily involved with developing, promoting, preparing and distributing education materials and hosting MS4 employee training workshops and meetings.</a:t>
            </a:r>
          </a:p>
          <a:p>
            <a:pPr marL="171450" indent="-171450">
              <a:buFont typeface="Arial" panose="020B0604020202020204" pitchFamily="34" charset="0"/>
              <a:buChar char="•"/>
            </a:pPr>
            <a:r>
              <a:rPr lang="en-US" dirty="0"/>
              <a:t>Through the years, a number of obstacles continue to surface that interfere with the ability of MS4s to implement training effectively. This slide lists many of these obstacles.</a:t>
            </a:r>
          </a:p>
          <a:p>
            <a:pPr marL="171450" indent="-171450">
              <a:buFont typeface="Arial" panose="020B0604020202020204" pitchFamily="34" charset="0"/>
              <a:buChar char="•"/>
            </a:pPr>
            <a:r>
              <a:rPr lang="en-US" dirty="0"/>
              <a:t>These include: obtaining materials and resources, inability to schedule training for all personnel, uncertainty of what is needed, loss of records over time, lack of commitment by management, difficulty in measuring training success, changing permit requirements and uncertainty of terminology.</a:t>
            </a:r>
          </a:p>
          <a:p>
            <a:pPr marL="171450" indent="-171450">
              <a:buFont typeface="Arial" panose="020B0604020202020204" pitchFamily="34" charset="0"/>
              <a:buChar char="•"/>
            </a:pPr>
            <a:r>
              <a:rPr lang="en-US" dirty="0"/>
              <a:t>These obstacles are pervasive and a challenge for MS4 program managers and INCOG to overcome.</a:t>
            </a:r>
          </a:p>
          <a:p>
            <a:pPr marL="171450" indent="-171450">
              <a:buFont typeface="Arial" panose="020B0604020202020204" pitchFamily="34" charset="0"/>
              <a:buChar char="•"/>
            </a:pPr>
            <a:r>
              <a:rPr lang="en-US" dirty="0"/>
              <a:t>With the new 2021 OKR04 permit, INCOG will work with its GCSA Members to improve employee training for greater effectiveness.</a:t>
            </a:r>
          </a:p>
        </p:txBody>
      </p:sp>
      <p:sp>
        <p:nvSpPr>
          <p:cNvPr id="4" name="Slide Number Placeholder 3"/>
          <p:cNvSpPr>
            <a:spLocks noGrp="1"/>
          </p:cNvSpPr>
          <p:nvPr>
            <p:ph type="sldNum" sz="quarter" idx="5"/>
          </p:nvPr>
        </p:nvSpPr>
        <p:spPr/>
        <p:txBody>
          <a:bodyPr/>
          <a:lstStyle/>
          <a:p>
            <a:fld id="{703933BF-5A18-47D1-94B5-DB382BEF4A61}" type="slidenum">
              <a:rPr lang="en-US" smtClean="0"/>
              <a:t>7</a:t>
            </a:fld>
            <a:endParaRPr lang="en-US" dirty="0"/>
          </a:p>
        </p:txBody>
      </p:sp>
    </p:spTree>
    <p:extLst>
      <p:ext uri="{BB962C8B-B14F-4D97-AF65-F5344CB8AC3E}">
        <p14:creationId xmlns:p14="http://schemas.microsoft.com/office/powerpoint/2010/main" val="235427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Urban areas are known to be significant sources of pollution.</a:t>
            </a:r>
          </a:p>
          <a:p>
            <a:pPr marL="171450" indent="-171450">
              <a:buFont typeface="Arial" panose="020B0604020202020204" pitchFamily="34" charset="0"/>
              <a:buChar char="•"/>
            </a:pPr>
            <a:r>
              <a:rPr lang="en-US" dirty="0"/>
              <a:t>Studies in the 1970s by EPA and others characterized the many types of pollutants and confirmed that they contributed to water quality degradation.</a:t>
            </a:r>
          </a:p>
          <a:p>
            <a:pPr marL="171450" indent="-171450">
              <a:buFont typeface="Arial" panose="020B0604020202020204" pitchFamily="34" charset="0"/>
              <a:buChar char="•"/>
            </a:pPr>
            <a:r>
              <a:rPr lang="en-US" dirty="0"/>
              <a:t>The variety of sources was extensive for each type of pollutant found in urban stormwater runoff.</a:t>
            </a:r>
          </a:p>
          <a:p>
            <a:pPr marL="171450" indent="-171450">
              <a:buFont typeface="Arial" panose="020B0604020202020204" pitchFamily="34" charset="0"/>
              <a:buChar char="•"/>
            </a:pPr>
            <a:r>
              <a:rPr lang="en-US" dirty="0"/>
              <a:t>Under authority of the federal Clean Water Act, EPA promulgated stormwater rules in 2 “Phases”:  Phase I in 1990 and Phase II in 1999.</a:t>
            </a:r>
          </a:p>
          <a:p>
            <a:pPr marL="171450" indent="-171450">
              <a:buFont typeface="Arial" panose="020B0604020202020204" pitchFamily="34" charset="0"/>
              <a:buChar char="•"/>
            </a:pPr>
            <a:r>
              <a:rPr lang="en-US" dirty="0"/>
              <a:t>Nearly all States, including Oklahoma, were granted authority from EPA to manage the stormwater regulatory program.</a:t>
            </a:r>
          </a:p>
          <a:p>
            <a:pPr marL="171450" indent="-171450">
              <a:buFont typeface="Arial" panose="020B0604020202020204" pitchFamily="34" charset="0"/>
              <a:buChar char="•"/>
            </a:pPr>
            <a:r>
              <a:rPr lang="en-US" dirty="0"/>
              <a:t>Many aspects of compliance with the stormwater rules requires specialized skills in water quality. </a:t>
            </a:r>
          </a:p>
        </p:txBody>
      </p:sp>
      <p:sp>
        <p:nvSpPr>
          <p:cNvPr id="4" name="Slide Number Placeholder 3"/>
          <p:cNvSpPr>
            <a:spLocks noGrp="1"/>
          </p:cNvSpPr>
          <p:nvPr>
            <p:ph type="sldNum" sz="quarter" idx="5"/>
          </p:nvPr>
        </p:nvSpPr>
        <p:spPr/>
        <p:txBody>
          <a:bodyPr/>
          <a:lstStyle/>
          <a:p>
            <a:fld id="{703933BF-5A18-47D1-94B5-DB382BEF4A61}" type="slidenum">
              <a:rPr lang="en-US" smtClean="0"/>
              <a:t>8</a:t>
            </a:fld>
            <a:endParaRPr lang="en-US" dirty="0"/>
          </a:p>
        </p:txBody>
      </p:sp>
    </p:spTree>
    <p:extLst>
      <p:ext uri="{BB962C8B-B14F-4D97-AF65-F5344CB8AC3E}">
        <p14:creationId xmlns:p14="http://schemas.microsoft.com/office/powerpoint/2010/main" val="304995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Compliance with stormwater rules is channeled mostly through a state’s “General Permit” process.</a:t>
            </a:r>
          </a:p>
          <a:p>
            <a:pPr marL="171450" indent="-171450">
              <a:buFont typeface="Arial" panose="020B0604020202020204" pitchFamily="34" charset="0"/>
              <a:buChar char="•"/>
            </a:pPr>
            <a:r>
              <a:rPr lang="en-US" dirty="0"/>
              <a:t>Oklahoma has 3 Stormwater General Permits: OKR04 for “small MS4s”, OKR05 for specific industrial activities, and OKR10 for active construction.</a:t>
            </a:r>
          </a:p>
          <a:p>
            <a:pPr marL="171450" indent="-171450">
              <a:buFont typeface="Arial" panose="020B0604020202020204" pitchFamily="34" charset="0"/>
              <a:buChar char="•"/>
            </a:pPr>
            <a:r>
              <a:rPr lang="en-US" dirty="0"/>
              <a:t>OKR04 permitted MS4s have the greatest problem with controlling pollution because many kinds of pollutants can be found in an MS4’s urban area.</a:t>
            </a:r>
          </a:p>
          <a:p>
            <a:pPr marL="171450" indent="-171450">
              <a:buFont typeface="Arial" panose="020B0604020202020204" pitchFamily="34" charset="0"/>
              <a:buChar char="•"/>
            </a:pPr>
            <a:r>
              <a:rPr lang="en-US" dirty="0"/>
              <a:t>When a pollution event is discovered by or reported to the MS4, often the type of pollutant is not immediately known.</a:t>
            </a:r>
          </a:p>
          <a:p>
            <a:pPr marL="171450" indent="-171450">
              <a:buFont typeface="Arial" panose="020B0604020202020204" pitchFamily="34" charset="0"/>
              <a:buChar char="•"/>
            </a:pPr>
            <a:r>
              <a:rPr lang="en-US" dirty="0"/>
              <a:t>The investigator may find unmarked containers or even no visible source, or there may be evidence of toxicity, such as a fish kill, that has no observable cause.</a:t>
            </a:r>
          </a:p>
          <a:p>
            <a:pPr marL="171450" indent="-171450">
              <a:buFont typeface="Arial" panose="020B0604020202020204" pitchFamily="34" charset="0"/>
              <a:buChar char="•"/>
            </a:pPr>
            <a:r>
              <a:rPr lang="en-US" dirty="0"/>
              <a:t>Each MS4 must have very specific and effective investigative procedures for tracking pollution sources.</a:t>
            </a:r>
          </a:p>
          <a:p>
            <a:pPr marL="171450" indent="-171450">
              <a:buFont typeface="Arial" panose="020B0604020202020204" pitchFamily="34" charset="0"/>
              <a:buChar char="•"/>
            </a:pPr>
            <a:r>
              <a:rPr lang="en-US" dirty="0"/>
              <a:t>MS4s are required to collect field data from illicit discharge sites in order to support enforcement of local ordinances for control and cleanup. </a:t>
            </a:r>
          </a:p>
        </p:txBody>
      </p:sp>
      <p:sp>
        <p:nvSpPr>
          <p:cNvPr id="4" name="Slide Number Placeholder 3"/>
          <p:cNvSpPr>
            <a:spLocks noGrp="1"/>
          </p:cNvSpPr>
          <p:nvPr>
            <p:ph type="sldNum" sz="quarter" idx="5"/>
          </p:nvPr>
        </p:nvSpPr>
        <p:spPr/>
        <p:txBody>
          <a:bodyPr/>
          <a:lstStyle/>
          <a:p>
            <a:fld id="{703933BF-5A18-47D1-94B5-DB382BEF4A61}" type="slidenum">
              <a:rPr lang="en-US" smtClean="0"/>
              <a:t>9</a:t>
            </a:fld>
            <a:endParaRPr lang="en-US" dirty="0"/>
          </a:p>
        </p:txBody>
      </p:sp>
    </p:spTree>
    <p:extLst>
      <p:ext uri="{BB962C8B-B14F-4D97-AF65-F5344CB8AC3E}">
        <p14:creationId xmlns:p14="http://schemas.microsoft.com/office/powerpoint/2010/main" val="219618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9D011E-A785-4B82-9C3E-C80F9460C5E7}"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7911-DC9B-4A2A-BA69-BD22654B71C5}" type="slidenum">
              <a:rPr lang="en-US" smtClean="0"/>
              <a:t>‹#›</a:t>
            </a:fld>
            <a:endParaRPr lang="en-US" dirty="0"/>
          </a:p>
        </p:txBody>
      </p:sp>
    </p:spTree>
    <p:extLst>
      <p:ext uri="{BB962C8B-B14F-4D97-AF65-F5344CB8AC3E}">
        <p14:creationId xmlns:p14="http://schemas.microsoft.com/office/powerpoint/2010/main" val="23878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BFE78-E8DC-458E-BAA4-8588BDCAC950}"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7911-DC9B-4A2A-BA69-BD22654B71C5}" type="slidenum">
              <a:rPr lang="en-US" smtClean="0"/>
              <a:t>‹#›</a:t>
            </a:fld>
            <a:endParaRPr lang="en-US" dirty="0"/>
          </a:p>
        </p:txBody>
      </p:sp>
    </p:spTree>
    <p:extLst>
      <p:ext uri="{BB962C8B-B14F-4D97-AF65-F5344CB8AC3E}">
        <p14:creationId xmlns:p14="http://schemas.microsoft.com/office/powerpoint/2010/main" val="5320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F86D2-B48D-427B-B020-5946F3799724}"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7911-DC9B-4A2A-BA69-BD22654B71C5}" type="slidenum">
              <a:rPr lang="en-US" smtClean="0"/>
              <a:t>‹#›</a:t>
            </a:fld>
            <a:endParaRPr lang="en-US" dirty="0"/>
          </a:p>
        </p:txBody>
      </p:sp>
    </p:spTree>
    <p:extLst>
      <p:ext uri="{BB962C8B-B14F-4D97-AF65-F5344CB8AC3E}">
        <p14:creationId xmlns:p14="http://schemas.microsoft.com/office/powerpoint/2010/main" val="126843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8EA71-2C53-4F6D-A0E9-F2A262C525D2}"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7911-DC9B-4A2A-BA69-BD22654B71C5}" type="slidenum">
              <a:rPr lang="en-US" smtClean="0"/>
              <a:t>‹#›</a:t>
            </a:fld>
            <a:endParaRPr lang="en-US" dirty="0"/>
          </a:p>
        </p:txBody>
      </p:sp>
    </p:spTree>
    <p:extLst>
      <p:ext uri="{BB962C8B-B14F-4D97-AF65-F5344CB8AC3E}">
        <p14:creationId xmlns:p14="http://schemas.microsoft.com/office/powerpoint/2010/main" val="238716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7D0ECA-4923-4C4E-B905-908D71F8CEB5}"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7911-DC9B-4A2A-BA69-BD22654B71C5}" type="slidenum">
              <a:rPr lang="en-US" smtClean="0"/>
              <a:t>‹#›</a:t>
            </a:fld>
            <a:endParaRPr lang="en-US" dirty="0"/>
          </a:p>
        </p:txBody>
      </p:sp>
    </p:spTree>
    <p:extLst>
      <p:ext uri="{BB962C8B-B14F-4D97-AF65-F5344CB8AC3E}">
        <p14:creationId xmlns:p14="http://schemas.microsoft.com/office/powerpoint/2010/main" val="58202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F0C4EA-0A2F-43A0-9B4F-29DFF34E9604}"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F7911-DC9B-4A2A-BA69-BD22654B71C5}" type="slidenum">
              <a:rPr lang="en-US" smtClean="0"/>
              <a:t>‹#›</a:t>
            </a:fld>
            <a:endParaRPr lang="en-US" dirty="0"/>
          </a:p>
        </p:txBody>
      </p:sp>
    </p:spTree>
    <p:extLst>
      <p:ext uri="{BB962C8B-B14F-4D97-AF65-F5344CB8AC3E}">
        <p14:creationId xmlns:p14="http://schemas.microsoft.com/office/powerpoint/2010/main" val="331506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2961B5-8228-4013-9CF7-9AADD0E6A2A2}" type="datetime1">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EF7911-DC9B-4A2A-BA69-BD22654B71C5}" type="slidenum">
              <a:rPr lang="en-US" smtClean="0"/>
              <a:t>‹#›</a:t>
            </a:fld>
            <a:endParaRPr lang="en-US" dirty="0"/>
          </a:p>
        </p:txBody>
      </p:sp>
    </p:spTree>
    <p:extLst>
      <p:ext uri="{BB962C8B-B14F-4D97-AF65-F5344CB8AC3E}">
        <p14:creationId xmlns:p14="http://schemas.microsoft.com/office/powerpoint/2010/main" val="238184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312547-ABB0-4EA0-B470-C03D2CECE9AB}" type="datetime1">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EF7911-DC9B-4A2A-BA69-BD22654B71C5}" type="slidenum">
              <a:rPr lang="en-US" smtClean="0"/>
              <a:t>‹#›</a:t>
            </a:fld>
            <a:endParaRPr lang="en-US" dirty="0"/>
          </a:p>
        </p:txBody>
      </p:sp>
    </p:spTree>
    <p:extLst>
      <p:ext uri="{BB962C8B-B14F-4D97-AF65-F5344CB8AC3E}">
        <p14:creationId xmlns:p14="http://schemas.microsoft.com/office/powerpoint/2010/main" val="344271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DAF39-41F1-4F8D-825A-A8B2E412C6D0}" type="datetime1">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EF7911-DC9B-4A2A-BA69-BD22654B71C5}" type="slidenum">
              <a:rPr lang="en-US" smtClean="0"/>
              <a:t>‹#›</a:t>
            </a:fld>
            <a:endParaRPr lang="en-US" dirty="0"/>
          </a:p>
        </p:txBody>
      </p:sp>
    </p:spTree>
    <p:extLst>
      <p:ext uri="{BB962C8B-B14F-4D97-AF65-F5344CB8AC3E}">
        <p14:creationId xmlns:p14="http://schemas.microsoft.com/office/powerpoint/2010/main" val="70827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F73086-7BB1-4415-841A-DEFC31A40141}"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F7911-DC9B-4A2A-BA69-BD22654B71C5}" type="slidenum">
              <a:rPr lang="en-US" smtClean="0"/>
              <a:t>‹#›</a:t>
            </a:fld>
            <a:endParaRPr lang="en-US" dirty="0"/>
          </a:p>
        </p:txBody>
      </p:sp>
    </p:spTree>
    <p:extLst>
      <p:ext uri="{BB962C8B-B14F-4D97-AF65-F5344CB8AC3E}">
        <p14:creationId xmlns:p14="http://schemas.microsoft.com/office/powerpoint/2010/main" val="134681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71C0C-FB0B-4C3F-A6FA-93CE82DAB2A5}"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F7911-DC9B-4A2A-BA69-BD22654B71C5}" type="slidenum">
              <a:rPr lang="en-US" smtClean="0"/>
              <a:t>‹#›</a:t>
            </a:fld>
            <a:endParaRPr lang="en-US" dirty="0"/>
          </a:p>
        </p:txBody>
      </p:sp>
    </p:spTree>
    <p:extLst>
      <p:ext uri="{BB962C8B-B14F-4D97-AF65-F5344CB8AC3E}">
        <p14:creationId xmlns:p14="http://schemas.microsoft.com/office/powerpoint/2010/main" val="317595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554FF-9E53-4DFD-BB1B-F49FE512E45C}" type="datetime1">
              <a:rPr lang="en-US" smtClean="0"/>
              <a:t>3/18/2021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F7911-DC9B-4A2A-BA69-BD22654B71C5}" type="slidenum">
              <a:rPr lang="en-US" smtClean="0"/>
              <a:t>‹#›</a:t>
            </a:fld>
            <a:endParaRPr lang="en-US" dirty="0"/>
          </a:p>
        </p:txBody>
      </p:sp>
    </p:spTree>
    <p:extLst>
      <p:ext uri="{BB962C8B-B14F-4D97-AF65-F5344CB8AC3E}">
        <p14:creationId xmlns:p14="http://schemas.microsoft.com/office/powerpoint/2010/main" val="34854663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mailto:vseaman@incog.org" TargetMode="External"/><Relationship Id="rId5" Type="http://schemas.openxmlformats.org/officeDocument/2006/relationships/image" Target="../media/image11.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781" name="Picture 75780">
            <a:extLst>
              <a:ext uri="{FF2B5EF4-FFF2-40B4-BE49-F238E27FC236}">
                <a16:creationId xmlns:a16="http://schemas.microsoft.com/office/drawing/2014/main" id="{49202256-0498-4A5B-8145-2CDA62DD1A7C}"/>
              </a:ext>
            </a:extLst>
          </p:cNvPr>
          <p:cNvPicPr>
            <a:picLocks noChangeAspect="1"/>
          </p:cNvPicPr>
          <p:nvPr/>
        </p:nvPicPr>
        <p:blipFill rotWithShape="1">
          <a:blip r:embed="rId3">
            <a:alphaModFix amt="50000"/>
          </a:blip>
          <a:srcRect l="94" r="11239"/>
          <a:stretch/>
        </p:blipFill>
        <p:spPr>
          <a:xfrm>
            <a:off x="20" y="1"/>
            <a:ext cx="9143980" cy="6857999"/>
          </a:xfrm>
          <a:prstGeom prst="rect">
            <a:avLst/>
          </a:prstGeom>
        </p:spPr>
      </p:pic>
      <p:sp>
        <p:nvSpPr>
          <p:cNvPr id="75778" name="Rectangle 2"/>
          <p:cNvSpPr>
            <a:spLocks noGrp="1" noChangeArrowheads="1"/>
          </p:cNvSpPr>
          <p:nvPr>
            <p:ph type="ctrTitle"/>
          </p:nvPr>
        </p:nvSpPr>
        <p:spPr>
          <a:xfrm>
            <a:off x="648054" y="497846"/>
            <a:ext cx="7847891" cy="2329576"/>
          </a:xfrm>
          <a:solidFill>
            <a:schemeClr val="bg2">
              <a:lumMod val="75000"/>
              <a:alpha val="50000"/>
            </a:schemeClr>
          </a:solidFill>
        </p:spPr>
        <p:txBody>
          <a:bodyPr>
            <a:normAutofit fontScale="90000"/>
          </a:bodyPr>
          <a:lstStyle/>
          <a:p>
            <a:r>
              <a:rPr lang="en-US" sz="5100" dirty="0">
                <a:solidFill>
                  <a:srgbClr val="FFFFFF"/>
                </a:solidFill>
                <a:latin typeface="Calibri" pitchFamily="34" charset="0"/>
              </a:rPr>
              <a:t>1. MCM-6 Good Housekeeping at Municipal Facilities:</a:t>
            </a:r>
            <a:br>
              <a:rPr lang="en-US" sz="5100" dirty="0">
                <a:solidFill>
                  <a:srgbClr val="FFFFFF"/>
                </a:solidFill>
                <a:latin typeface="Calibri" pitchFamily="34" charset="0"/>
              </a:rPr>
            </a:br>
            <a:r>
              <a:rPr lang="en-US" sz="5300" dirty="0">
                <a:solidFill>
                  <a:srgbClr val="FFFFFF"/>
                </a:solidFill>
                <a:latin typeface="Calibri" pitchFamily="34" charset="0"/>
              </a:rPr>
              <a:t>Introduction</a:t>
            </a:r>
          </a:p>
        </p:txBody>
      </p:sp>
      <p:sp>
        <p:nvSpPr>
          <p:cNvPr id="75779" name="Rectangle 3"/>
          <p:cNvSpPr>
            <a:spLocks noGrp="1" noChangeArrowheads="1"/>
          </p:cNvSpPr>
          <p:nvPr>
            <p:ph type="subTitle" idx="1"/>
          </p:nvPr>
        </p:nvSpPr>
        <p:spPr>
          <a:xfrm>
            <a:off x="1143000" y="4159404"/>
            <a:ext cx="6858000" cy="1999149"/>
          </a:xfrm>
        </p:spPr>
        <p:txBody>
          <a:bodyPr>
            <a:noAutofit/>
          </a:bodyPr>
          <a:lstStyle/>
          <a:p>
            <a:r>
              <a:rPr lang="en-US" sz="2600" dirty="0">
                <a:solidFill>
                  <a:srgbClr val="FFFFFF"/>
                </a:solidFill>
                <a:effectLst>
                  <a:outerShdw blurRad="38100" dist="38100" dir="2700000" algn="tl">
                    <a:srgbClr val="000000">
                      <a:alpha val="43137"/>
                    </a:srgbClr>
                  </a:outerShdw>
                </a:effectLst>
                <a:latin typeface="Calibri" pitchFamily="34" charset="0"/>
              </a:rPr>
              <a:t>Green Country Stormwater Alliance (GCSA)</a:t>
            </a:r>
          </a:p>
          <a:p>
            <a:r>
              <a:rPr lang="en-US" sz="2600" dirty="0">
                <a:solidFill>
                  <a:srgbClr val="FFFFFF"/>
                </a:solidFill>
                <a:latin typeface="Calibri" pitchFamily="34" charset="0"/>
              </a:rPr>
              <a:t>Employee Training Series</a:t>
            </a:r>
          </a:p>
          <a:p>
            <a:r>
              <a:rPr lang="en-US" sz="2600" dirty="0">
                <a:solidFill>
                  <a:srgbClr val="FFFFFF"/>
                </a:solidFill>
                <a:latin typeface="Calibri" pitchFamily="34" charset="0"/>
              </a:rPr>
              <a:t>Prepared by INCOG</a:t>
            </a:r>
          </a:p>
          <a:p>
            <a:r>
              <a:rPr lang="en-US" sz="2600" dirty="0">
                <a:solidFill>
                  <a:srgbClr val="FFFFFF"/>
                </a:solidFill>
                <a:latin typeface="Calibri" pitchFamily="34" charset="0"/>
              </a:rPr>
              <a:t>March 2021</a:t>
            </a:r>
          </a:p>
        </p:txBody>
      </p:sp>
    </p:spTree>
    <p:extLst>
      <p:ext uri="{BB962C8B-B14F-4D97-AF65-F5344CB8AC3E}">
        <p14:creationId xmlns:p14="http://schemas.microsoft.com/office/powerpoint/2010/main" val="7580353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13">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5665603"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6" name="Rectangle 5"/>
          <p:cNvSpPr>
            <a:spLocks noGrp="1" noRot="1" noChangeArrowheads="1"/>
          </p:cNvSpPr>
          <p:nvPr/>
        </p:nvSpPr>
        <p:spPr>
          <a:xfrm>
            <a:off x="480060" y="1243013"/>
            <a:ext cx="2891790" cy="4371974"/>
          </a:xfrm>
          <a:prstGeom prst="rect">
            <a:avLst/>
          </a:prstGeom>
        </p:spPr>
        <p:txBody>
          <a:bodyPr vert="horz" lIns="91440" tIns="45720" rIns="91440" bIns="45720" rtlCol="0"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spcAft>
                <a:spcPts val="600"/>
              </a:spcAft>
            </a:pPr>
            <a:r>
              <a:rPr lang="en-US" kern="1200" dirty="0">
                <a:solidFill>
                  <a:srgbClr val="FFFFFF"/>
                </a:solidFill>
                <a:latin typeface="+mj-lt"/>
                <a:ea typeface="+mj-ea"/>
                <a:cs typeface="+mj-cs"/>
              </a:rPr>
              <a:t>Types of Pollution Discovery</a:t>
            </a:r>
          </a:p>
        </p:txBody>
      </p:sp>
      <p:sp>
        <p:nvSpPr>
          <p:cNvPr id="16" name="Rectangle 15">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0637" y="0"/>
            <a:ext cx="40433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3"/>
          <p:cNvSpPr>
            <a:spLocks noChangeArrowheads="1"/>
          </p:cNvSpPr>
          <p:nvPr/>
        </p:nvSpPr>
        <p:spPr bwMode="auto">
          <a:xfrm>
            <a:off x="3926655" y="266363"/>
            <a:ext cx="4931018" cy="5997678"/>
          </a:xfrm>
          <a:prstGeom prst="rect">
            <a:avLst/>
          </a:prstGeom>
        </p:spPr>
        <p:txBody>
          <a:bodyPr vert="horz" lIns="91440" tIns="45720" rIns="91440" bIns="45720" rtlCol="0" anchor="ctr">
            <a:normAutofit/>
          </a:bodyPr>
          <a:lstStyle/>
          <a:p>
            <a:pPr marL="228600" lvl="1">
              <a:lnSpc>
                <a:spcPct val="90000"/>
              </a:lnSpc>
              <a:spcBef>
                <a:spcPts val="1800"/>
              </a:spcBef>
            </a:pPr>
            <a:r>
              <a:rPr lang="en-US" sz="2200" b="1" dirty="0">
                <a:solidFill>
                  <a:srgbClr val="000000"/>
                </a:solidFill>
              </a:rPr>
              <a:t>Third-Party Pollution Reporting</a:t>
            </a:r>
            <a:r>
              <a:rPr lang="en-US" sz="2200" dirty="0">
                <a:solidFill>
                  <a:srgbClr val="000000"/>
                </a:solidFill>
              </a:rPr>
              <a:t>:</a:t>
            </a:r>
          </a:p>
          <a:p>
            <a:pPr lvl="2" indent="-228600">
              <a:lnSpc>
                <a:spcPct val="90000"/>
              </a:lnSpc>
              <a:spcBef>
                <a:spcPts val="1200"/>
              </a:spcBef>
              <a:buFont typeface="Arial" panose="020B0604020202020204" pitchFamily="34" charset="0"/>
              <a:buChar char="•"/>
            </a:pPr>
            <a:r>
              <a:rPr lang="en-US" sz="2000" i="1" u="sng" dirty="0">
                <a:solidFill>
                  <a:schemeClr val="bg2">
                    <a:lumMod val="75000"/>
                  </a:schemeClr>
                </a:solidFill>
              </a:rPr>
              <a:t>Citizen</a:t>
            </a:r>
            <a:r>
              <a:rPr lang="en-US" sz="2000" i="1" dirty="0">
                <a:solidFill>
                  <a:schemeClr val="bg2">
                    <a:lumMod val="75000"/>
                  </a:schemeClr>
                </a:solidFill>
              </a:rPr>
              <a:t> complaints, concerns (letters, email, phone).</a:t>
            </a:r>
          </a:p>
          <a:p>
            <a:pPr lvl="2" indent="-228600">
              <a:lnSpc>
                <a:spcPct val="90000"/>
              </a:lnSpc>
              <a:spcBef>
                <a:spcPts val="1200"/>
              </a:spcBef>
              <a:buFont typeface="Arial" panose="020B0604020202020204" pitchFamily="34" charset="0"/>
              <a:buChar char="•"/>
            </a:pPr>
            <a:r>
              <a:rPr lang="en-US" sz="2000" i="1" dirty="0">
                <a:solidFill>
                  <a:schemeClr val="bg2">
                    <a:lumMod val="75000"/>
                  </a:schemeClr>
                </a:solidFill>
              </a:rPr>
              <a:t>MS4 reporting </a:t>
            </a:r>
            <a:r>
              <a:rPr lang="en-US" sz="2000" i="1" u="sng" dirty="0">
                <a:solidFill>
                  <a:schemeClr val="bg2">
                    <a:lumMod val="75000"/>
                  </a:schemeClr>
                </a:solidFill>
              </a:rPr>
              <a:t>hotline</a:t>
            </a:r>
            <a:r>
              <a:rPr lang="en-US" sz="2000" i="1" dirty="0">
                <a:solidFill>
                  <a:schemeClr val="bg2">
                    <a:lumMod val="75000"/>
                  </a:schemeClr>
                </a:solidFill>
              </a:rPr>
              <a:t> (email, phone).</a:t>
            </a:r>
          </a:p>
          <a:p>
            <a:pPr lvl="2" indent="-228600">
              <a:lnSpc>
                <a:spcPct val="90000"/>
              </a:lnSpc>
              <a:spcBef>
                <a:spcPts val="1200"/>
              </a:spcBef>
              <a:buFont typeface="Arial" panose="020B0604020202020204" pitchFamily="34" charset="0"/>
              <a:buChar char="•"/>
            </a:pPr>
            <a:r>
              <a:rPr lang="en-US" sz="2000" i="1" dirty="0">
                <a:solidFill>
                  <a:schemeClr val="bg2">
                    <a:lumMod val="75000"/>
                  </a:schemeClr>
                </a:solidFill>
              </a:rPr>
              <a:t>Local businesses, schools, clubs, </a:t>
            </a:r>
            <a:r>
              <a:rPr lang="en-US" sz="2000" i="1" u="sng" dirty="0">
                <a:solidFill>
                  <a:schemeClr val="bg2">
                    <a:lumMod val="75000"/>
                  </a:schemeClr>
                </a:solidFill>
              </a:rPr>
              <a:t>organizations</a:t>
            </a:r>
            <a:r>
              <a:rPr lang="en-US" sz="2000" i="1" dirty="0">
                <a:solidFill>
                  <a:schemeClr val="bg2">
                    <a:lumMod val="75000"/>
                  </a:schemeClr>
                </a:solidFill>
              </a:rPr>
              <a:t>.</a:t>
            </a:r>
          </a:p>
          <a:p>
            <a:pPr lvl="2" indent="-228600">
              <a:lnSpc>
                <a:spcPct val="90000"/>
              </a:lnSpc>
              <a:spcBef>
                <a:spcPts val="1200"/>
              </a:spcBef>
              <a:buFont typeface="Arial" panose="020B0604020202020204" pitchFamily="34" charset="0"/>
              <a:buChar char="•"/>
            </a:pPr>
            <a:r>
              <a:rPr lang="en-US" sz="2000" i="1" dirty="0">
                <a:solidFill>
                  <a:schemeClr val="bg2">
                    <a:lumMod val="75000"/>
                  </a:schemeClr>
                </a:solidFill>
              </a:rPr>
              <a:t>Local, state or federal environmental </a:t>
            </a:r>
            <a:r>
              <a:rPr lang="en-US" sz="2000" i="1" u="sng" dirty="0">
                <a:solidFill>
                  <a:schemeClr val="bg2">
                    <a:lumMod val="75000"/>
                  </a:schemeClr>
                </a:solidFill>
              </a:rPr>
              <a:t>agencies</a:t>
            </a:r>
            <a:r>
              <a:rPr lang="en-US" sz="2000" i="1" dirty="0">
                <a:solidFill>
                  <a:schemeClr val="bg2">
                    <a:lumMod val="75000"/>
                  </a:schemeClr>
                </a:solidFill>
              </a:rPr>
              <a:t>.</a:t>
            </a:r>
          </a:p>
          <a:p>
            <a:pPr lvl="2" indent="-228600">
              <a:lnSpc>
                <a:spcPct val="90000"/>
              </a:lnSpc>
              <a:spcBef>
                <a:spcPts val="1200"/>
              </a:spcBef>
              <a:buFont typeface="Arial" panose="020B0604020202020204" pitchFamily="34" charset="0"/>
              <a:buChar char="•"/>
            </a:pPr>
            <a:r>
              <a:rPr lang="en-US" sz="2000" i="1" u="sng" dirty="0">
                <a:solidFill>
                  <a:schemeClr val="bg2">
                    <a:lumMod val="75000"/>
                  </a:schemeClr>
                </a:solidFill>
              </a:rPr>
              <a:t>News</a:t>
            </a:r>
            <a:r>
              <a:rPr lang="en-US" sz="2000" i="1" dirty="0">
                <a:solidFill>
                  <a:schemeClr val="bg2">
                    <a:lumMod val="75000"/>
                  </a:schemeClr>
                </a:solidFill>
              </a:rPr>
              <a:t> services, reporters.</a:t>
            </a:r>
          </a:p>
          <a:p>
            <a:pPr lvl="2" indent="-228600">
              <a:lnSpc>
                <a:spcPct val="90000"/>
              </a:lnSpc>
              <a:spcBef>
                <a:spcPts val="1200"/>
              </a:spcBef>
              <a:buFont typeface="Arial" panose="020B0604020202020204" pitchFamily="34" charset="0"/>
              <a:buChar char="•"/>
            </a:pPr>
            <a:r>
              <a:rPr lang="en-US" sz="2000" i="1" dirty="0">
                <a:solidFill>
                  <a:schemeClr val="bg2">
                    <a:lumMod val="75000"/>
                  </a:schemeClr>
                </a:solidFill>
              </a:rPr>
              <a:t>City </a:t>
            </a:r>
            <a:r>
              <a:rPr lang="en-US" sz="2000" i="1" u="sng" dirty="0">
                <a:solidFill>
                  <a:schemeClr val="bg2">
                    <a:lumMod val="75000"/>
                  </a:schemeClr>
                </a:solidFill>
              </a:rPr>
              <a:t>councils</a:t>
            </a:r>
            <a:r>
              <a:rPr lang="en-US" sz="2000" i="1" dirty="0">
                <a:solidFill>
                  <a:schemeClr val="bg2">
                    <a:lumMod val="75000"/>
                  </a:schemeClr>
                </a:solidFill>
              </a:rPr>
              <a:t>, county commissions – agenda items.</a:t>
            </a:r>
          </a:p>
          <a:p>
            <a:pPr lvl="2" indent="-228600">
              <a:lnSpc>
                <a:spcPct val="90000"/>
              </a:lnSpc>
              <a:spcBef>
                <a:spcPts val="1200"/>
              </a:spcBef>
              <a:buFont typeface="Arial" panose="020B0604020202020204" pitchFamily="34" charset="0"/>
              <a:buChar char="•"/>
            </a:pPr>
            <a:r>
              <a:rPr lang="en-US" sz="2000" i="1" dirty="0">
                <a:solidFill>
                  <a:schemeClr val="bg2">
                    <a:lumMod val="75000"/>
                  </a:schemeClr>
                </a:solidFill>
              </a:rPr>
              <a:t>City </a:t>
            </a:r>
            <a:r>
              <a:rPr lang="en-US" sz="2000" i="1" u="sng" dirty="0">
                <a:solidFill>
                  <a:schemeClr val="bg2">
                    <a:lumMod val="75000"/>
                  </a:schemeClr>
                </a:solidFill>
              </a:rPr>
              <a:t>contractors</a:t>
            </a:r>
            <a:r>
              <a:rPr lang="en-US" sz="2000" i="1" dirty="0">
                <a:solidFill>
                  <a:schemeClr val="bg2">
                    <a:lumMod val="75000"/>
                  </a:schemeClr>
                </a:solidFill>
              </a:rPr>
              <a:t> at outdoor projects.</a:t>
            </a:r>
          </a:p>
          <a:p>
            <a:pPr marL="228600" lvl="1">
              <a:lnSpc>
                <a:spcPct val="90000"/>
              </a:lnSpc>
              <a:spcBef>
                <a:spcPts val="1800"/>
              </a:spcBef>
            </a:pPr>
            <a:r>
              <a:rPr lang="en-US" sz="2000" dirty="0">
                <a:solidFill>
                  <a:srgbClr val="000000"/>
                </a:solidFill>
              </a:rPr>
              <a:t>Have a formal </a:t>
            </a:r>
            <a:r>
              <a:rPr lang="en-US" sz="2000" u="sng" dirty="0">
                <a:solidFill>
                  <a:srgbClr val="000000"/>
                </a:solidFill>
              </a:rPr>
              <a:t>system for logging</a:t>
            </a:r>
            <a:r>
              <a:rPr lang="en-US" sz="2000" dirty="0">
                <a:solidFill>
                  <a:srgbClr val="000000"/>
                </a:solidFill>
              </a:rPr>
              <a:t> pollution reports.</a:t>
            </a:r>
            <a:endParaRPr lang="en-US" sz="1600" dirty="0">
              <a:solidFill>
                <a:srgbClr val="000000"/>
              </a:solidFill>
            </a:endParaRPr>
          </a:p>
        </p:txBody>
      </p:sp>
      <p:sp>
        <p:nvSpPr>
          <p:cNvPr id="2" name="Slide Number Placeholder 1"/>
          <p:cNvSpPr>
            <a:spLocks noGrp="1"/>
          </p:cNvSpPr>
          <p:nvPr>
            <p:ph type="sldNum" sz="quarter" idx="12"/>
          </p:nvPr>
        </p:nvSpPr>
        <p:spPr>
          <a:xfrm>
            <a:off x="7961971" y="6223702"/>
            <a:ext cx="585522" cy="314067"/>
          </a:xfrm>
        </p:spPr>
        <p:txBody>
          <a:bodyPr vert="horz" lIns="91440" tIns="45720" rIns="91440" bIns="45720" rtlCol="0" anchor="ctr">
            <a:noAutofit/>
          </a:bodyPr>
          <a:lstStyle/>
          <a:p>
            <a:pPr>
              <a:spcAft>
                <a:spcPts val="600"/>
              </a:spcAft>
            </a:pPr>
            <a:fld id="{26EF7911-DC9B-4A2A-BA69-BD22654B71C5}" type="slidenum">
              <a:rPr lang="en-US" sz="2000">
                <a:solidFill>
                  <a:srgbClr val="898989"/>
                </a:solidFill>
              </a:rPr>
              <a:pPr>
                <a:spcAft>
                  <a:spcPts val="600"/>
                </a:spcAft>
              </a:pPr>
              <a:t>10</a:t>
            </a:fld>
            <a:endParaRPr lang="en-US" sz="2000" dirty="0">
              <a:solidFill>
                <a:srgbClr val="898989"/>
              </a:solidFill>
            </a:endParaRPr>
          </a:p>
        </p:txBody>
      </p:sp>
    </p:spTree>
    <p:extLst>
      <p:ext uri="{BB962C8B-B14F-4D97-AF65-F5344CB8AC3E}">
        <p14:creationId xmlns:p14="http://schemas.microsoft.com/office/powerpoint/2010/main" val="275696352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a:spLocks noGrp="1" noRot="1" noChangeArrowheads="1"/>
          </p:cNvSpPr>
          <p:nvPr/>
        </p:nvSpPr>
        <p:spPr>
          <a:xfrm>
            <a:off x="480059" y="2053641"/>
            <a:ext cx="2751871" cy="2760098"/>
          </a:xfrm>
          <a:prstGeom prst="rect">
            <a:avLst/>
          </a:prstGeom>
        </p:spPr>
        <p:txBody>
          <a:bodyPr vert="horz" lIns="91440" tIns="45720" rIns="91440" bIns="45720" rtlCol="0"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spcAft>
                <a:spcPts val="600"/>
              </a:spcAft>
            </a:pPr>
            <a:r>
              <a:rPr lang="en-US" kern="1200" dirty="0">
                <a:solidFill>
                  <a:srgbClr val="FFFFFF"/>
                </a:solidFill>
                <a:latin typeface="+mj-lt"/>
                <a:ea typeface="+mj-ea"/>
                <a:cs typeface="+mj-cs"/>
              </a:rPr>
              <a:t>Types of Pollution Discovery</a:t>
            </a:r>
          </a:p>
        </p:txBody>
      </p:sp>
      <p:sp>
        <p:nvSpPr>
          <p:cNvPr id="7" name="Rectangle 3"/>
          <p:cNvSpPr>
            <a:spLocks noChangeArrowheads="1"/>
          </p:cNvSpPr>
          <p:nvPr/>
        </p:nvSpPr>
        <p:spPr bwMode="auto">
          <a:xfrm>
            <a:off x="3796145" y="320231"/>
            <a:ext cx="5117177" cy="5712269"/>
          </a:xfrm>
          <a:prstGeom prst="rect">
            <a:avLst/>
          </a:prstGeom>
        </p:spPr>
        <p:txBody>
          <a:bodyPr vert="horz" lIns="91440" tIns="45720" rIns="91440" bIns="45720" rtlCol="0" anchor="ctr">
            <a:noAutofit/>
          </a:bodyPr>
          <a:lstStyle/>
          <a:p>
            <a:pPr marL="228600" lvl="1">
              <a:lnSpc>
                <a:spcPct val="90000"/>
              </a:lnSpc>
              <a:spcBef>
                <a:spcPts val="1800"/>
              </a:spcBef>
            </a:pPr>
            <a:r>
              <a:rPr lang="en-US" sz="2200" b="1" dirty="0">
                <a:solidFill>
                  <a:srgbClr val="000000"/>
                </a:solidFill>
              </a:rPr>
              <a:t>Pollution Found by MS4 Personnel</a:t>
            </a:r>
            <a:r>
              <a:rPr lang="en-US" sz="2200" dirty="0">
                <a:solidFill>
                  <a:srgbClr val="000000"/>
                </a:solidFill>
              </a:rPr>
              <a:t>:</a:t>
            </a:r>
          </a:p>
          <a:p>
            <a:pPr lvl="2" indent="-228600">
              <a:lnSpc>
                <a:spcPct val="90000"/>
              </a:lnSpc>
              <a:spcBef>
                <a:spcPts val="1200"/>
              </a:spcBef>
              <a:buFont typeface="Arial" panose="020B0604020202020204" pitchFamily="34" charset="0"/>
              <a:buChar char="•"/>
            </a:pPr>
            <a:r>
              <a:rPr lang="en-US" sz="2000" i="1" dirty="0">
                <a:solidFill>
                  <a:schemeClr val="tx2">
                    <a:lumMod val="75000"/>
                  </a:schemeClr>
                </a:solidFill>
              </a:rPr>
              <a:t>Dry Weather Field Screen (</a:t>
            </a:r>
            <a:r>
              <a:rPr lang="en-US" sz="2000" i="1" u="sng" dirty="0">
                <a:solidFill>
                  <a:schemeClr val="tx2">
                    <a:lumMod val="75000"/>
                  </a:schemeClr>
                </a:solidFill>
              </a:rPr>
              <a:t>DWFS</a:t>
            </a:r>
            <a:r>
              <a:rPr lang="en-US" sz="2000" i="1" dirty="0">
                <a:solidFill>
                  <a:schemeClr val="tx2">
                    <a:lumMod val="75000"/>
                  </a:schemeClr>
                </a:solidFill>
              </a:rPr>
              <a:t>) inspections.</a:t>
            </a:r>
          </a:p>
          <a:p>
            <a:pPr lvl="2" indent="-228600">
              <a:lnSpc>
                <a:spcPct val="90000"/>
              </a:lnSpc>
              <a:spcBef>
                <a:spcPts val="1200"/>
              </a:spcBef>
              <a:buFont typeface="Arial" panose="020B0604020202020204" pitchFamily="34" charset="0"/>
              <a:buChar char="•"/>
            </a:pPr>
            <a:r>
              <a:rPr lang="en-US" sz="2000" i="1" dirty="0">
                <a:solidFill>
                  <a:schemeClr val="tx2">
                    <a:lumMod val="75000"/>
                  </a:schemeClr>
                </a:solidFill>
              </a:rPr>
              <a:t>Other stormwater permit required </a:t>
            </a:r>
            <a:r>
              <a:rPr lang="en-US" sz="2000" i="1" u="sng" dirty="0">
                <a:solidFill>
                  <a:schemeClr val="tx2">
                    <a:lumMod val="75000"/>
                  </a:schemeClr>
                </a:solidFill>
              </a:rPr>
              <a:t>inspections</a:t>
            </a:r>
            <a:r>
              <a:rPr lang="en-US" sz="2000" i="1" dirty="0">
                <a:solidFill>
                  <a:schemeClr val="tx2">
                    <a:lumMod val="75000"/>
                  </a:schemeClr>
                </a:solidFill>
              </a:rPr>
              <a:t>.</a:t>
            </a:r>
          </a:p>
          <a:p>
            <a:pPr lvl="2" indent="-228600">
              <a:lnSpc>
                <a:spcPct val="90000"/>
              </a:lnSpc>
              <a:spcBef>
                <a:spcPts val="1200"/>
              </a:spcBef>
              <a:buFont typeface="Arial" panose="020B0604020202020204" pitchFamily="34" charset="0"/>
              <a:buChar char="•"/>
            </a:pPr>
            <a:r>
              <a:rPr lang="en-US" sz="2000" i="1" dirty="0">
                <a:solidFill>
                  <a:schemeClr val="tx2">
                    <a:lumMod val="75000"/>
                  </a:schemeClr>
                </a:solidFill>
              </a:rPr>
              <a:t>Public works </a:t>
            </a:r>
            <a:r>
              <a:rPr lang="en-US" sz="2000" i="1" u="sng" dirty="0">
                <a:solidFill>
                  <a:schemeClr val="tx2">
                    <a:lumMod val="75000"/>
                  </a:schemeClr>
                </a:solidFill>
              </a:rPr>
              <a:t>crews</a:t>
            </a:r>
            <a:r>
              <a:rPr lang="en-US" sz="2000" i="1" dirty="0">
                <a:solidFill>
                  <a:schemeClr val="tx2">
                    <a:lumMod val="75000"/>
                  </a:schemeClr>
                </a:solidFill>
              </a:rPr>
              <a:t> at or en-route to job sites.</a:t>
            </a:r>
          </a:p>
          <a:p>
            <a:pPr lvl="2" indent="-228600">
              <a:lnSpc>
                <a:spcPct val="90000"/>
              </a:lnSpc>
              <a:spcBef>
                <a:spcPts val="1200"/>
              </a:spcBef>
              <a:buFont typeface="Arial" panose="020B0604020202020204" pitchFamily="34" charset="0"/>
              <a:buChar char="•"/>
            </a:pPr>
            <a:r>
              <a:rPr lang="en-US" sz="2000" i="1" u="sng" dirty="0">
                <a:solidFill>
                  <a:schemeClr val="tx2">
                    <a:lumMod val="75000"/>
                  </a:schemeClr>
                </a:solidFill>
              </a:rPr>
              <a:t>Police</a:t>
            </a:r>
            <a:r>
              <a:rPr lang="en-US" sz="2000" i="1" dirty="0">
                <a:solidFill>
                  <a:schemeClr val="tx2">
                    <a:lumMod val="75000"/>
                  </a:schemeClr>
                </a:solidFill>
              </a:rPr>
              <a:t> and Fire Dept. on-scene observations.</a:t>
            </a:r>
          </a:p>
          <a:p>
            <a:pPr lvl="2" indent="-228600">
              <a:lnSpc>
                <a:spcPct val="90000"/>
              </a:lnSpc>
              <a:spcBef>
                <a:spcPts val="1200"/>
              </a:spcBef>
              <a:buFont typeface="Arial" panose="020B0604020202020204" pitchFamily="34" charset="0"/>
              <a:buChar char="•"/>
            </a:pPr>
            <a:r>
              <a:rPr lang="en-US" sz="2000" i="1" u="sng" dirty="0">
                <a:solidFill>
                  <a:schemeClr val="tx2">
                    <a:lumMod val="75000"/>
                  </a:schemeClr>
                </a:solidFill>
              </a:rPr>
              <a:t>Parks</a:t>
            </a:r>
            <a:r>
              <a:rPr lang="en-US" sz="2000" i="1" dirty="0">
                <a:solidFill>
                  <a:schemeClr val="tx2">
                    <a:lumMod val="75000"/>
                  </a:schemeClr>
                </a:solidFill>
              </a:rPr>
              <a:t> &amp; Recreation workers.</a:t>
            </a:r>
          </a:p>
          <a:p>
            <a:pPr lvl="2" indent="-228600">
              <a:lnSpc>
                <a:spcPct val="90000"/>
              </a:lnSpc>
              <a:spcBef>
                <a:spcPts val="1200"/>
              </a:spcBef>
              <a:buFont typeface="Arial" panose="020B0604020202020204" pitchFamily="34" charset="0"/>
              <a:buChar char="•"/>
            </a:pPr>
            <a:r>
              <a:rPr lang="en-US" sz="2000" i="1" dirty="0">
                <a:solidFill>
                  <a:schemeClr val="tx2">
                    <a:lumMod val="75000"/>
                  </a:schemeClr>
                </a:solidFill>
              </a:rPr>
              <a:t>City </a:t>
            </a:r>
            <a:r>
              <a:rPr lang="en-US" sz="2000" i="1" u="sng" dirty="0">
                <a:solidFill>
                  <a:schemeClr val="tx2">
                    <a:lumMod val="75000"/>
                  </a:schemeClr>
                </a:solidFill>
              </a:rPr>
              <a:t>crews</a:t>
            </a:r>
            <a:r>
              <a:rPr lang="en-US" sz="2000" i="1" dirty="0">
                <a:solidFill>
                  <a:schemeClr val="tx2">
                    <a:lumMod val="75000"/>
                  </a:schemeClr>
                </a:solidFill>
              </a:rPr>
              <a:t> finding spills or releases.</a:t>
            </a:r>
          </a:p>
          <a:p>
            <a:pPr lvl="2" indent="-228600">
              <a:lnSpc>
                <a:spcPct val="90000"/>
              </a:lnSpc>
              <a:spcBef>
                <a:spcPts val="1200"/>
              </a:spcBef>
              <a:buFont typeface="Arial" panose="020B0604020202020204" pitchFamily="34" charset="0"/>
              <a:buChar char="•"/>
            </a:pPr>
            <a:r>
              <a:rPr lang="en-US" sz="2000" i="1" dirty="0">
                <a:solidFill>
                  <a:schemeClr val="tx2">
                    <a:lumMod val="75000"/>
                  </a:schemeClr>
                </a:solidFill>
              </a:rPr>
              <a:t>Construction site </a:t>
            </a:r>
            <a:r>
              <a:rPr lang="en-US" sz="2000" i="1" u="sng" dirty="0">
                <a:solidFill>
                  <a:schemeClr val="tx2">
                    <a:lumMod val="75000"/>
                  </a:schemeClr>
                </a:solidFill>
              </a:rPr>
              <a:t>inspections</a:t>
            </a:r>
            <a:r>
              <a:rPr lang="en-US" sz="2000" i="1" dirty="0">
                <a:solidFill>
                  <a:schemeClr val="tx2">
                    <a:lumMod val="75000"/>
                  </a:schemeClr>
                </a:solidFill>
              </a:rPr>
              <a:t>.</a:t>
            </a:r>
            <a:endParaRPr lang="en-US" sz="2000" dirty="0">
              <a:solidFill>
                <a:schemeClr val="tx2">
                  <a:lumMod val="75000"/>
                </a:schemeClr>
              </a:solidFill>
            </a:endParaRPr>
          </a:p>
          <a:p>
            <a:pPr marL="228600" lvl="1">
              <a:lnSpc>
                <a:spcPct val="90000"/>
              </a:lnSpc>
              <a:spcBef>
                <a:spcPts val="1800"/>
              </a:spcBef>
            </a:pPr>
            <a:r>
              <a:rPr lang="en-US" sz="2000" dirty="0">
                <a:solidFill>
                  <a:srgbClr val="000000"/>
                </a:solidFill>
              </a:rPr>
              <a:t>Have a formal </a:t>
            </a:r>
            <a:r>
              <a:rPr lang="en-US" sz="2000" u="sng" dirty="0">
                <a:solidFill>
                  <a:srgbClr val="000000"/>
                </a:solidFill>
              </a:rPr>
              <a:t>system for tracking</a:t>
            </a:r>
            <a:r>
              <a:rPr lang="en-US" sz="2000" dirty="0">
                <a:solidFill>
                  <a:srgbClr val="000000"/>
                </a:solidFill>
              </a:rPr>
              <a:t> pollution responses.</a:t>
            </a:r>
          </a:p>
        </p:txBody>
      </p:sp>
      <p:sp>
        <p:nvSpPr>
          <p:cNvPr id="2" name="Slide Number Placeholder 1"/>
          <p:cNvSpPr>
            <a:spLocks noGrp="1"/>
          </p:cNvSpPr>
          <p:nvPr>
            <p:ph type="sldNum" sz="quarter" idx="12"/>
          </p:nvPr>
        </p:nvSpPr>
        <p:spPr>
          <a:xfrm>
            <a:off x="7915564" y="6223702"/>
            <a:ext cx="631929" cy="314067"/>
          </a:xfrm>
        </p:spPr>
        <p:txBody>
          <a:bodyPr vert="horz" lIns="91440" tIns="45720" rIns="91440" bIns="45720" rtlCol="0" anchor="ctr">
            <a:noAutofit/>
          </a:bodyPr>
          <a:lstStyle/>
          <a:p>
            <a:pPr>
              <a:spcAft>
                <a:spcPts val="600"/>
              </a:spcAft>
            </a:pPr>
            <a:fld id="{26EF7911-DC9B-4A2A-BA69-BD22654B71C5}" type="slidenum">
              <a:rPr lang="en-US" sz="2000">
                <a:solidFill>
                  <a:srgbClr val="898989"/>
                </a:solidFill>
              </a:rPr>
              <a:pPr>
                <a:spcAft>
                  <a:spcPts val="600"/>
                </a:spcAft>
              </a:pPr>
              <a:t>11</a:t>
            </a:fld>
            <a:endParaRPr lang="en-US" sz="2000" dirty="0">
              <a:solidFill>
                <a:srgbClr val="898989"/>
              </a:solidFill>
            </a:endParaRPr>
          </a:p>
        </p:txBody>
      </p:sp>
    </p:spTree>
    <p:extLst>
      <p:ext uri="{BB962C8B-B14F-4D97-AF65-F5344CB8AC3E}">
        <p14:creationId xmlns:p14="http://schemas.microsoft.com/office/powerpoint/2010/main" val="169225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ewerage_Overflow_Extreme_Close-up">
            <a:extLst>
              <a:ext uri="{FF2B5EF4-FFF2-40B4-BE49-F238E27FC236}">
                <a16:creationId xmlns:a16="http://schemas.microsoft.com/office/drawing/2014/main" id="{97616426-E990-402F-AC18-2CF69F68D116}"/>
              </a:ext>
            </a:extLst>
          </p:cNvPr>
          <p:cNvPicPr>
            <a:picLocks noChangeAspect="1" noChangeArrowheads="1"/>
          </p:cNvPicPr>
          <p:nvPr/>
        </p:nvPicPr>
        <p:blipFill rotWithShape="1">
          <a:blip r:embed="rId3" cstate="print"/>
          <a:srcRect l="29347" r="11774" b="-2"/>
          <a:stretch/>
        </p:blipFill>
        <p:spPr bwMode="auto">
          <a:xfrm>
            <a:off x="5046546" y="1690688"/>
            <a:ext cx="4097454" cy="5167312"/>
          </a:xfrm>
          <a:custGeom>
            <a:avLst/>
            <a:gdLst/>
            <a:ahLst/>
            <a:cxnLst/>
            <a:rect l="l" t="t" r="r" b="b"/>
            <a:pathLst>
              <a:path w="5463273" h="5167312">
                <a:moveTo>
                  <a:pt x="2391664" y="0"/>
                </a:moveTo>
                <a:lnTo>
                  <a:pt x="2729598" y="0"/>
                </a:lnTo>
                <a:lnTo>
                  <a:pt x="3668014" y="0"/>
                </a:lnTo>
                <a:lnTo>
                  <a:pt x="5463273" y="0"/>
                </a:lnTo>
                <a:lnTo>
                  <a:pt x="5463273" y="5167310"/>
                </a:lnTo>
                <a:lnTo>
                  <a:pt x="3668014" y="5167310"/>
                </a:lnTo>
                <a:lnTo>
                  <a:pt x="3668014" y="5167312"/>
                </a:lnTo>
                <a:lnTo>
                  <a:pt x="0" y="5167312"/>
                </a:lnTo>
                <a:lnTo>
                  <a:pt x="2393879" y="952"/>
                </a:lnTo>
                <a:lnTo>
                  <a:pt x="2391664" y="952"/>
                </a:lnTo>
                <a:close/>
              </a:path>
            </a:pathLst>
          </a:custGeom>
          <a:noFill/>
        </p:spPr>
      </p:pic>
      <p:sp>
        <p:nvSpPr>
          <p:cNvPr id="18" name="Freeform: Shape 13">
            <a:extLst>
              <a:ext uri="{FF2B5EF4-FFF2-40B4-BE49-F238E27FC236}">
                <a16:creationId xmlns:a16="http://schemas.microsoft.com/office/drawing/2014/main" id="{581DAA37-DAFB-47C9-9EE7-11C030BEC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6718546"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p:cNvSpPr>
            <a:spLocks noGrp="1" noRot="1" noChangeArrowheads="1"/>
          </p:cNvSpPr>
          <p:nvPr/>
        </p:nvSpPr>
        <p:spPr>
          <a:xfrm>
            <a:off x="498764" y="185423"/>
            <a:ext cx="6105236" cy="1325880"/>
          </a:xfrm>
          <a:prstGeom prst="rect">
            <a:avLst/>
          </a:prstGeom>
        </p:spPr>
        <p:txBody>
          <a:bodyPr vert="horz" lIns="91440" tIns="45720" rIns="91440" bIns="45720" rtlCol="0"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spcAft>
                <a:spcPts val="600"/>
              </a:spcAft>
            </a:pPr>
            <a:r>
              <a:rPr lang="en-US" dirty="0">
                <a:solidFill>
                  <a:schemeClr val="bg1"/>
                </a:solidFill>
              </a:rPr>
              <a:t>Common Places To Find Pollution</a:t>
            </a:r>
          </a:p>
        </p:txBody>
      </p:sp>
      <p:sp>
        <p:nvSpPr>
          <p:cNvPr id="19" name="Freeform: Shape 15">
            <a:extLst>
              <a:ext uri="{FF2B5EF4-FFF2-40B4-BE49-F238E27FC236}">
                <a16:creationId xmlns:a16="http://schemas.microsoft.com/office/drawing/2014/main" id="{F4CBD955-7E14-485C-919F-EC1D1B9B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4057" y="2"/>
            <a:ext cx="2239943"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3"/>
          <p:cNvSpPr>
            <a:spLocks noChangeArrowheads="1"/>
          </p:cNvSpPr>
          <p:nvPr/>
        </p:nvSpPr>
        <p:spPr bwMode="auto">
          <a:xfrm>
            <a:off x="83131" y="1819566"/>
            <a:ext cx="5283199" cy="4536784"/>
          </a:xfrm>
          <a:prstGeom prst="rect">
            <a:avLst/>
          </a:prstGeom>
        </p:spPr>
        <p:txBody>
          <a:bodyPr vert="horz" lIns="91440" tIns="45720" rIns="91440" bIns="45720" rtlCol="0" anchor="t">
            <a:noAutofit/>
          </a:bodyPr>
          <a:lstStyle/>
          <a:p>
            <a:pPr marL="285750" lvl="1" indent="-285750">
              <a:lnSpc>
                <a:spcPct val="105000"/>
              </a:lnSpc>
              <a:spcBef>
                <a:spcPts val="1000"/>
              </a:spcBef>
              <a:buFont typeface="Arial" panose="020B0604020202020204" pitchFamily="34" charset="0"/>
              <a:buChar char="•"/>
            </a:pPr>
            <a:r>
              <a:rPr lang="en-US" sz="2000" dirty="0">
                <a:solidFill>
                  <a:srgbClr val="FFFFFF"/>
                </a:solidFill>
              </a:rPr>
              <a:t>Construction sites, storage areas.</a:t>
            </a:r>
          </a:p>
          <a:p>
            <a:pPr marL="285750" lvl="1" indent="-285750">
              <a:lnSpc>
                <a:spcPct val="105000"/>
              </a:lnSpc>
              <a:spcBef>
                <a:spcPts val="1000"/>
              </a:spcBef>
              <a:buFont typeface="Arial" panose="020B0604020202020204" pitchFamily="34" charset="0"/>
              <a:buChar char="•"/>
            </a:pPr>
            <a:r>
              <a:rPr lang="en-US" sz="2000" dirty="0">
                <a:solidFill>
                  <a:srgbClr val="FFFFFF"/>
                </a:solidFill>
              </a:rPr>
              <a:t>Drainage ditches, open channels, creeks.</a:t>
            </a:r>
          </a:p>
          <a:p>
            <a:pPr marL="285750" lvl="1" indent="-285750">
              <a:lnSpc>
                <a:spcPct val="105000"/>
              </a:lnSpc>
              <a:spcBef>
                <a:spcPts val="1000"/>
              </a:spcBef>
              <a:buFont typeface="Arial" panose="020B0604020202020204" pitchFamily="34" charset="0"/>
              <a:buChar char="•"/>
            </a:pPr>
            <a:r>
              <a:rPr lang="en-US" sz="2000" dirty="0">
                <a:solidFill>
                  <a:srgbClr val="FFFFFF"/>
                </a:solidFill>
              </a:rPr>
              <a:t>Manholes, often in remote locations.</a:t>
            </a:r>
          </a:p>
          <a:p>
            <a:pPr marL="285750" lvl="1" indent="-285750">
              <a:lnSpc>
                <a:spcPct val="105000"/>
              </a:lnSpc>
              <a:spcBef>
                <a:spcPts val="1000"/>
              </a:spcBef>
              <a:buFont typeface="Arial" panose="020B0604020202020204" pitchFamily="34" charset="0"/>
              <a:buChar char="•"/>
            </a:pPr>
            <a:r>
              <a:rPr lang="en-US" sz="2000" dirty="0">
                <a:solidFill>
                  <a:srgbClr val="FFFFFF"/>
                </a:solidFill>
              </a:rPr>
              <a:t>Abandoned buildings and foundations.</a:t>
            </a:r>
          </a:p>
          <a:p>
            <a:pPr marL="285750" lvl="1" indent="-285750">
              <a:lnSpc>
                <a:spcPct val="105000"/>
              </a:lnSpc>
              <a:spcBef>
                <a:spcPts val="1000"/>
              </a:spcBef>
              <a:buFont typeface="Arial" panose="020B0604020202020204" pitchFamily="34" charset="0"/>
              <a:buChar char="•"/>
            </a:pPr>
            <a:r>
              <a:rPr lang="en-US" sz="2000" dirty="0">
                <a:solidFill>
                  <a:srgbClr val="FFFFFF"/>
                </a:solidFill>
              </a:rPr>
              <a:t>Dilapidated homes, buildings or structures.</a:t>
            </a:r>
          </a:p>
          <a:p>
            <a:pPr marL="285750" indent="-285750">
              <a:lnSpc>
                <a:spcPct val="105000"/>
              </a:lnSpc>
              <a:spcBef>
                <a:spcPts val="1000"/>
              </a:spcBef>
              <a:buFont typeface="Arial" panose="020B0604020202020204" pitchFamily="34" charset="0"/>
              <a:buChar char="•"/>
            </a:pPr>
            <a:r>
              <a:rPr lang="en-US" sz="2000" dirty="0">
                <a:solidFill>
                  <a:srgbClr val="FFFFFF"/>
                </a:solidFill>
              </a:rPr>
              <a:t>Isolated back lots of industrial areas.</a:t>
            </a:r>
          </a:p>
          <a:p>
            <a:pPr marL="285750" indent="-285750">
              <a:lnSpc>
                <a:spcPct val="105000"/>
              </a:lnSpc>
              <a:spcBef>
                <a:spcPts val="1000"/>
              </a:spcBef>
              <a:buFont typeface="Arial" panose="020B0604020202020204" pitchFamily="34" charset="0"/>
              <a:buChar char="•"/>
            </a:pPr>
            <a:r>
              <a:rPr lang="en-US" sz="2000" dirty="0">
                <a:solidFill>
                  <a:srgbClr val="FFFFFF"/>
                </a:solidFill>
              </a:rPr>
              <a:t>Storage and loading areas at businesses.</a:t>
            </a:r>
          </a:p>
          <a:p>
            <a:pPr marL="285750" indent="-285750">
              <a:lnSpc>
                <a:spcPct val="105000"/>
              </a:lnSpc>
              <a:spcBef>
                <a:spcPts val="1000"/>
              </a:spcBef>
              <a:buFont typeface="Arial" panose="020B0604020202020204" pitchFamily="34" charset="0"/>
              <a:buChar char="•"/>
            </a:pPr>
            <a:r>
              <a:rPr lang="en-US" sz="2000" dirty="0">
                <a:solidFill>
                  <a:srgbClr val="FFFFFF"/>
                </a:solidFill>
              </a:rPr>
              <a:t>Drop inlets and curb cuts in remote areas.</a:t>
            </a:r>
          </a:p>
          <a:p>
            <a:pPr marL="285750" indent="-285750">
              <a:lnSpc>
                <a:spcPct val="105000"/>
              </a:lnSpc>
              <a:spcBef>
                <a:spcPts val="1000"/>
              </a:spcBef>
              <a:buFont typeface="Arial" panose="020B0604020202020204" pitchFamily="34" charset="0"/>
              <a:buChar char="•"/>
            </a:pPr>
            <a:r>
              <a:rPr lang="en-US" sz="2000" dirty="0">
                <a:solidFill>
                  <a:srgbClr val="FFFFFF"/>
                </a:solidFill>
              </a:rPr>
              <a:t>Pipes and trickle channels into creeks.</a:t>
            </a:r>
          </a:p>
          <a:p>
            <a:pPr marL="285750" indent="-285750">
              <a:lnSpc>
                <a:spcPct val="105000"/>
              </a:lnSpc>
              <a:spcBef>
                <a:spcPts val="1000"/>
              </a:spcBef>
              <a:buFont typeface="Arial" panose="020B0604020202020204" pitchFamily="34" charset="0"/>
              <a:buChar char="•"/>
            </a:pPr>
            <a:r>
              <a:rPr lang="en-US" sz="2000" dirty="0">
                <a:solidFill>
                  <a:srgbClr val="FFFFFF"/>
                </a:solidFill>
              </a:rPr>
              <a:t>Alleys and lots with dumpsters and trash bins.</a:t>
            </a:r>
          </a:p>
        </p:txBody>
      </p:sp>
      <p:sp>
        <p:nvSpPr>
          <p:cNvPr id="2" name="Slide Number Placeholder 1"/>
          <p:cNvSpPr>
            <a:spLocks noGrp="1"/>
          </p:cNvSpPr>
          <p:nvPr>
            <p:ph type="sldNum" sz="quarter" idx="12"/>
          </p:nvPr>
        </p:nvSpPr>
        <p:spPr>
          <a:xfrm>
            <a:off x="6480252" y="6285304"/>
            <a:ext cx="2057400" cy="365125"/>
          </a:xfrm>
        </p:spPr>
        <p:txBody>
          <a:bodyPr vert="horz" lIns="91440" tIns="45720" rIns="91440" bIns="45720" rtlCol="0" anchor="ctr">
            <a:noAutofit/>
          </a:bodyPr>
          <a:lstStyle/>
          <a:p>
            <a:pPr>
              <a:spcAft>
                <a:spcPts val="600"/>
              </a:spcAft>
              <a:defRPr/>
            </a:pPr>
            <a:fld id="{26EF7911-DC9B-4A2A-BA69-BD22654B71C5}" type="slidenum">
              <a:rPr lang="en-US" sz="2000">
                <a:solidFill>
                  <a:srgbClr val="FFFFFF"/>
                </a:solidFill>
                <a:latin typeface="Calibri" panose="020F0502020204030204"/>
              </a:rPr>
              <a:pPr>
                <a:spcAft>
                  <a:spcPts val="600"/>
                </a:spcAft>
                <a:defRPr/>
              </a:pPr>
              <a:t>12</a:t>
            </a:fld>
            <a:endParaRPr lang="en-US" sz="2000" dirty="0">
              <a:solidFill>
                <a:srgbClr val="FFFFFF"/>
              </a:solidFill>
              <a:latin typeface="Calibri" panose="020F0502020204030204"/>
            </a:endParaRPr>
          </a:p>
        </p:txBody>
      </p:sp>
    </p:spTree>
    <p:extLst>
      <p:ext uri="{BB962C8B-B14F-4D97-AF65-F5344CB8AC3E}">
        <p14:creationId xmlns:p14="http://schemas.microsoft.com/office/powerpoint/2010/main" val="60566775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Grp="1" noRot="1" noChangeArrowheads="1"/>
          </p:cNvSpPr>
          <p:nvPr/>
        </p:nvSpPr>
        <p:spPr>
          <a:xfrm>
            <a:off x="1240022" y="365760"/>
            <a:ext cx="7746662" cy="1188720"/>
          </a:xfrm>
          <a:prstGeom prst="rect">
            <a:avLst/>
          </a:prstGeom>
        </p:spPr>
        <p:txBody>
          <a:bodyPr vert="horz" lIns="91440" tIns="45720" rIns="91440" bIns="45720" rtlCol="0"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spcAft>
                <a:spcPts val="600"/>
              </a:spcAft>
            </a:pPr>
            <a:r>
              <a:rPr lang="en-US" sz="3700" kern="1200" dirty="0">
                <a:solidFill>
                  <a:schemeClr val="tx1"/>
                </a:solidFill>
                <a:latin typeface="+mj-lt"/>
                <a:ea typeface="+mj-ea"/>
                <a:cs typeface="+mj-cs"/>
              </a:rPr>
              <a:t>Formal System for Tracking MS4 Actions</a:t>
            </a:r>
          </a:p>
        </p:txBody>
      </p:sp>
      <p:sp>
        <p:nvSpPr>
          <p:cNvPr id="25" name="Freeform: Shape 2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3"/>
          <p:cNvSpPr>
            <a:spLocks noChangeArrowheads="1"/>
          </p:cNvSpPr>
          <p:nvPr/>
        </p:nvSpPr>
        <p:spPr bwMode="auto">
          <a:xfrm>
            <a:off x="661537" y="2324859"/>
            <a:ext cx="8090757" cy="4002048"/>
          </a:xfrm>
          <a:prstGeom prst="rect">
            <a:avLst/>
          </a:prstGeom>
        </p:spPr>
        <p:txBody>
          <a:bodyPr vert="horz" lIns="91440" tIns="45720" rIns="91440" bIns="45720" rtlCol="0" anchor="t">
            <a:normAutofit/>
          </a:bodyPr>
          <a:lstStyle/>
          <a:p>
            <a:pPr lvl="1" indent="-228600">
              <a:lnSpc>
                <a:spcPct val="90000"/>
              </a:lnSpc>
              <a:spcBef>
                <a:spcPts val="1800"/>
              </a:spcBef>
              <a:buFont typeface="Arial" panose="020B0604020202020204" pitchFamily="34" charset="0"/>
              <a:buChar char="•"/>
            </a:pPr>
            <a:r>
              <a:rPr lang="en-US" sz="2100" dirty="0"/>
              <a:t>MS4s must implement a program for “Illicit Discharge Detection and Elimination” (IDDE).</a:t>
            </a:r>
          </a:p>
          <a:p>
            <a:pPr lvl="1" indent="-228600">
              <a:lnSpc>
                <a:spcPct val="90000"/>
              </a:lnSpc>
              <a:spcBef>
                <a:spcPts val="1800"/>
              </a:spcBef>
              <a:buFont typeface="Arial" panose="020B0604020202020204" pitchFamily="34" charset="0"/>
              <a:buChar char="•"/>
            </a:pPr>
            <a:r>
              <a:rPr lang="en-US" sz="2100" dirty="0"/>
              <a:t>Records must be kept of all actions taken regarding the IDDE program, and to report progress in the MS4’s Annual Report to DEQ.</a:t>
            </a:r>
          </a:p>
          <a:p>
            <a:pPr lvl="1" indent="-228600">
              <a:lnSpc>
                <a:spcPct val="90000"/>
              </a:lnSpc>
              <a:spcBef>
                <a:spcPts val="1800"/>
              </a:spcBef>
              <a:buFont typeface="Arial" panose="020B0604020202020204" pitchFamily="34" charset="0"/>
              <a:buChar char="•"/>
            </a:pPr>
            <a:r>
              <a:rPr lang="en-US" sz="2100" dirty="0"/>
              <a:t>OKR04 does not specify exact procedures for running the IDDE program; OKR04 is flexible but the program must be effective. </a:t>
            </a:r>
          </a:p>
          <a:p>
            <a:pPr lvl="1" indent="-228600">
              <a:lnSpc>
                <a:spcPct val="90000"/>
              </a:lnSpc>
              <a:spcBef>
                <a:spcPts val="1800"/>
              </a:spcBef>
              <a:buFont typeface="Arial" panose="020B0604020202020204" pitchFamily="34" charset="0"/>
              <a:buChar char="•"/>
            </a:pPr>
            <a:r>
              <a:rPr lang="en-US" sz="2100" dirty="0"/>
              <a:t>IDDE Tracking System can be all electronic, all paper, or a combination of both.</a:t>
            </a:r>
          </a:p>
          <a:p>
            <a:pPr lvl="1" indent="-228600">
              <a:lnSpc>
                <a:spcPct val="90000"/>
              </a:lnSpc>
              <a:spcBef>
                <a:spcPts val="1800"/>
              </a:spcBef>
              <a:buFont typeface="Arial" panose="020B0604020202020204" pitchFamily="34" charset="0"/>
              <a:buChar char="•"/>
            </a:pPr>
            <a:r>
              <a:rPr lang="en-US" sz="2100" dirty="0"/>
              <a:t>Tracking must cover initial report to final actions.</a:t>
            </a:r>
          </a:p>
        </p:txBody>
      </p:sp>
      <p:sp>
        <p:nvSpPr>
          <p:cNvPr id="2" name="Slide Number Placeholder 1"/>
          <p:cNvSpPr>
            <a:spLocks noGrp="1"/>
          </p:cNvSpPr>
          <p:nvPr>
            <p:ph type="sldNum" sz="quarter" idx="12"/>
          </p:nvPr>
        </p:nvSpPr>
        <p:spPr>
          <a:xfrm>
            <a:off x="7160132" y="6351348"/>
            <a:ext cx="1447038" cy="365125"/>
          </a:xfrm>
        </p:spPr>
        <p:txBody>
          <a:bodyPr vert="horz" lIns="91440" tIns="45720" rIns="91440" bIns="45720" rtlCol="0" anchor="ctr">
            <a:noAutofit/>
          </a:bodyPr>
          <a:lstStyle/>
          <a:p>
            <a:pPr>
              <a:spcAft>
                <a:spcPts val="600"/>
              </a:spcAft>
            </a:pPr>
            <a:fld id="{26EF7911-DC9B-4A2A-BA69-BD22654B71C5}" type="slidenum">
              <a:rPr lang="en-US" sz="2000">
                <a:solidFill>
                  <a:schemeClr val="tx1">
                    <a:alpha val="80000"/>
                  </a:schemeClr>
                </a:solidFill>
              </a:rPr>
              <a:pPr>
                <a:spcAft>
                  <a:spcPts val="600"/>
                </a:spcAft>
              </a:pPr>
              <a:t>13</a:t>
            </a:fld>
            <a:endParaRPr lang="en-US" sz="2000" dirty="0">
              <a:solidFill>
                <a:schemeClr val="tx1">
                  <a:alpha val="80000"/>
                </a:schemeClr>
              </a:solidFill>
            </a:endParaRPr>
          </a:p>
        </p:txBody>
      </p:sp>
    </p:spTree>
    <p:extLst>
      <p:ext uri="{BB962C8B-B14F-4D97-AF65-F5344CB8AC3E}">
        <p14:creationId xmlns:p14="http://schemas.microsoft.com/office/powerpoint/2010/main" val="63536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rease trail towards drop">
            <a:extLst>
              <a:ext uri="{FF2B5EF4-FFF2-40B4-BE49-F238E27FC236}">
                <a16:creationId xmlns:a16="http://schemas.microsoft.com/office/drawing/2014/main" id="{F05A04D0-63A7-4DF7-9B2C-307B4888BC14}"/>
              </a:ext>
            </a:extLst>
          </p:cNvPr>
          <p:cNvPicPr>
            <a:picLocks noChangeAspect="1" noChangeArrowheads="1"/>
          </p:cNvPicPr>
          <p:nvPr/>
        </p:nvPicPr>
        <p:blipFill rotWithShape="1">
          <a:blip r:embed="rId3"/>
          <a:srcRect l="27645" r="12882" b="-2"/>
          <a:stretch/>
        </p:blipFill>
        <p:spPr bwMode="auto">
          <a:xfrm>
            <a:off x="5046546" y="1690688"/>
            <a:ext cx="4097454" cy="5167312"/>
          </a:xfrm>
          <a:custGeom>
            <a:avLst/>
            <a:gdLst/>
            <a:ahLst/>
            <a:cxnLst/>
            <a:rect l="l" t="t" r="r" b="b"/>
            <a:pathLst>
              <a:path w="5463273" h="5167312">
                <a:moveTo>
                  <a:pt x="2391664" y="0"/>
                </a:moveTo>
                <a:lnTo>
                  <a:pt x="2729598" y="0"/>
                </a:lnTo>
                <a:lnTo>
                  <a:pt x="3668014" y="0"/>
                </a:lnTo>
                <a:lnTo>
                  <a:pt x="5463273" y="0"/>
                </a:lnTo>
                <a:lnTo>
                  <a:pt x="5463273" y="5167310"/>
                </a:lnTo>
                <a:lnTo>
                  <a:pt x="3668014" y="5167310"/>
                </a:lnTo>
                <a:lnTo>
                  <a:pt x="3668014" y="5167312"/>
                </a:lnTo>
                <a:lnTo>
                  <a:pt x="0" y="5167312"/>
                </a:lnTo>
                <a:lnTo>
                  <a:pt x="2393879" y="952"/>
                </a:lnTo>
                <a:lnTo>
                  <a:pt x="2391664" y="952"/>
                </a:lnTo>
                <a:close/>
              </a:path>
            </a:pathLst>
          </a:custGeom>
          <a:noFill/>
        </p:spPr>
      </p:pic>
      <p:sp>
        <p:nvSpPr>
          <p:cNvPr id="38" name="Freeform: Shape 13">
            <a:extLst>
              <a:ext uri="{FF2B5EF4-FFF2-40B4-BE49-F238E27FC236}">
                <a16:creationId xmlns:a16="http://schemas.microsoft.com/office/drawing/2014/main" id="{581DAA37-DAFB-47C9-9EE7-11C030BEC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6718546"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p:cNvSpPr>
            <a:spLocks noGrp="1" noRot="1" noChangeArrowheads="1"/>
          </p:cNvSpPr>
          <p:nvPr/>
        </p:nvSpPr>
        <p:spPr>
          <a:xfrm>
            <a:off x="345801" y="225266"/>
            <a:ext cx="5827014" cy="1205866"/>
          </a:xfrm>
          <a:prstGeom prst="rect">
            <a:avLst/>
          </a:prstGeom>
        </p:spPr>
        <p:txBody>
          <a:bodyPr vert="horz" lIns="91440" tIns="45720" rIns="91440" bIns="45720" rtlCol="0" anchor="ctr">
            <a:normAutofit lnSpcReduction="1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spcAft>
                <a:spcPts val="600"/>
              </a:spcAft>
            </a:pPr>
            <a:r>
              <a:rPr lang="en-US" dirty="0">
                <a:solidFill>
                  <a:schemeClr val="bg1"/>
                </a:solidFill>
              </a:rPr>
              <a:t>Common Finds For Field Crews To Report</a:t>
            </a:r>
          </a:p>
        </p:txBody>
      </p:sp>
      <p:sp>
        <p:nvSpPr>
          <p:cNvPr id="39" name="Freeform: Shape 15">
            <a:extLst>
              <a:ext uri="{FF2B5EF4-FFF2-40B4-BE49-F238E27FC236}">
                <a16:creationId xmlns:a16="http://schemas.microsoft.com/office/drawing/2014/main" id="{F4CBD955-7E14-485C-919F-EC1D1B9B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4057" y="2"/>
            <a:ext cx="2239943"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3"/>
          <p:cNvSpPr>
            <a:spLocks noChangeArrowheads="1"/>
          </p:cNvSpPr>
          <p:nvPr/>
        </p:nvSpPr>
        <p:spPr bwMode="auto">
          <a:xfrm>
            <a:off x="121219" y="1897626"/>
            <a:ext cx="6015499" cy="4735108"/>
          </a:xfrm>
          <a:prstGeom prst="rect">
            <a:avLst/>
          </a:prstGeom>
        </p:spPr>
        <p:txBody>
          <a:bodyPr vert="horz" lIns="91440" tIns="45720" rIns="91440" bIns="45720" rtlCol="0" anchor="t">
            <a:noAutofit/>
          </a:bodyPr>
          <a:lstStyle/>
          <a:p>
            <a:pPr marL="91440" lvl="1" indent="-228600">
              <a:lnSpc>
                <a:spcPct val="110000"/>
              </a:lnSpc>
              <a:spcBef>
                <a:spcPts val="1200"/>
              </a:spcBef>
              <a:buFont typeface="Arial" panose="020B0604020202020204" pitchFamily="34" charset="0"/>
              <a:buChar char="•"/>
            </a:pPr>
            <a:r>
              <a:rPr lang="en-US" sz="2000" dirty="0">
                <a:solidFill>
                  <a:srgbClr val="FFFFFF"/>
                </a:solidFill>
              </a:rPr>
              <a:t>Suspicious flows in culverts, ditches, pipes.</a:t>
            </a:r>
          </a:p>
          <a:p>
            <a:pPr marL="91440" lvl="1" indent="-228600">
              <a:lnSpc>
                <a:spcPct val="110000"/>
              </a:lnSpc>
              <a:spcBef>
                <a:spcPts val="1200"/>
              </a:spcBef>
              <a:buFont typeface="Arial" panose="020B0604020202020204" pitchFamily="34" charset="0"/>
              <a:buChar char="•"/>
            </a:pPr>
            <a:r>
              <a:rPr lang="en-US" sz="2000" dirty="0">
                <a:solidFill>
                  <a:srgbClr val="FFFFFF"/>
                </a:solidFill>
              </a:rPr>
              <a:t>Unusual odors or discolored water or soil near creeks.</a:t>
            </a:r>
          </a:p>
          <a:p>
            <a:pPr marL="91440" lvl="1" indent="-228600">
              <a:lnSpc>
                <a:spcPct val="110000"/>
              </a:lnSpc>
              <a:spcBef>
                <a:spcPts val="1200"/>
              </a:spcBef>
              <a:buFont typeface="Arial" panose="020B0604020202020204" pitchFamily="34" charset="0"/>
              <a:buChar char="•"/>
            </a:pPr>
            <a:r>
              <a:rPr lang="en-US" sz="2000" dirty="0">
                <a:solidFill>
                  <a:srgbClr val="FFFFFF"/>
                </a:solidFill>
              </a:rPr>
              <a:t>Trash, debris, floating mats of algae or scum in creeks.</a:t>
            </a:r>
          </a:p>
          <a:p>
            <a:pPr marL="91440" lvl="1" indent="-228600">
              <a:lnSpc>
                <a:spcPct val="110000"/>
              </a:lnSpc>
              <a:spcBef>
                <a:spcPts val="1200"/>
              </a:spcBef>
              <a:buFont typeface="Arial" panose="020B0604020202020204" pitchFamily="34" charset="0"/>
              <a:buChar char="•"/>
            </a:pPr>
            <a:r>
              <a:rPr lang="en-US" sz="2000" dirty="0">
                <a:solidFill>
                  <a:srgbClr val="FFFFFF"/>
                </a:solidFill>
              </a:rPr>
              <a:t>Dead animals, batteries, containers or boxes in creeks.</a:t>
            </a:r>
          </a:p>
          <a:p>
            <a:pPr marL="91440" indent="-228600">
              <a:lnSpc>
                <a:spcPct val="110000"/>
              </a:lnSpc>
              <a:spcBef>
                <a:spcPts val="1200"/>
              </a:spcBef>
              <a:buFont typeface="Arial" panose="020B0604020202020204" pitchFamily="34" charset="0"/>
              <a:buChar char="•"/>
            </a:pPr>
            <a:r>
              <a:rPr lang="en-US" sz="2000" dirty="0">
                <a:solidFill>
                  <a:srgbClr val="FFFFFF"/>
                </a:solidFill>
              </a:rPr>
              <a:t>Piles of discolored soils or dumped waste piles.</a:t>
            </a:r>
          </a:p>
          <a:p>
            <a:pPr marL="91440" indent="-228600">
              <a:lnSpc>
                <a:spcPct val="110000"/>
              </a:lnSpc>
              <a:spcBef>
                <a:spcPts val="1200"/>
              </a:spcBef>
              <a:buFont typeface="Arial" panose="020B0604020202020204" pitchFamily="34" charset="0"/>
              <a:buChar char="•"/>
            </a:pPr>
            <a:r>
              <a:rPr lang="en-US" sz="2000" dirty="0">
                <a:solidFill>
                  <a:srgbClr val="FFFFFF"/>
                </a:solidFill>
              </a:rPr>
              <a:t>Fish kills or other signs of stressed organisms.</a:t>
            </a:r>
          </a:p>
          <a:p>
            <a:pPr marL="91440" indent="-228600">
              <a:lnSpc>
                <a:spcPct val="110000"/>
              </a:lnSpc>
              <a:spcBef>
                <a:spcPts val="1200"/>
              </a:spcBef>
              <a:buFont typeface="Arial" panose="020B0604020202020204" pitchFamily="34" charset="0"/>
              <a:buChar char="•"/>
            </a:pPr>
            <a:r>
              <a:rPr lang="en-US" sz="2000" dirty="0">
                <a:solidFill>
                  <a:srgbClr val="FFFFFF"/>
                </a:solidFill>
              </a:rPr>
              <a:t>Log jams, leaves or lawn clippings in creek.</a:t>
            </a:r>
          </a:p>
          <a:p>
            <a:pPr marL="91440" indent="-228600">
              <a:lnSpc>
                <a:spcPct val="110000"/>
              </a:lnSpc>
              <a:spcBef>
                <a:spcPts val="1200"/>
              </a:spcBef>
              <a:buFont typeface="Arial" panose="020B0604020202020204" pitchFamily="34" charset="0"/>
              <a:buChar char="•"/>
            </a:pPr>
            <a:r>
              <a:rPr lang="en-US" sz="2000" dirty="0">
                <a:solidFill>
                  <a:srgbClr val="FFFFFF"/>
                </a:solidFill>
              </a:rPr>
              <a:t>Sediment or chemical runoff from sites. </a:t>
            </a:r>
          </a:p>
          <a:p>
            <a:pPr marL="91440" indent="-228600">
              <a:lnSpc>
                <a:spcPct val="110000"/>
              </a:lnSpc>
              <a:spcBef>
                <a:spcPts val="1200"/>
              </a:spcBef>
              <a:buFont typeface="Arial" panose="020B0604020202020204" pitchFamily="34" charset="0"/>
              <a:buChar char="•"/>
            </a:pPr>
            <a:r>
              <a:rPr lang="en-US" sz="2000" dirty="0">
                <a:solidFill>
                  <a:srgbClr val="FFFFFF"/>
                </a:solidFill>
              </a:rPr>
              <a:t>Ground soaked with oil, paints or chemicals.</a:t>
            </a:r>
          </a:p>
        </p:txBody>
      </p:sp>
      <p:sp>
        <p:nvSpPr>
          <p:cNvPr id="2" name="Slide Number Placeholder 1"/>
          <p:cNvSpPr>
            <a:spLocks noGrp="1"/>
          </p:cNvSpPr>
          <p:nvPr>
            <p:ph type="sldNum" sz="quarter" idx="12"/>
          </p:nvPr>
        </p:nvSpPr>
        <p:spPr>
          <a:xfrm>
            <a:off x="6457950" y="6356350"/>
            <a:ext cx="2057400" cy="365125"/>
          </a:xfrm>
        </p:spPr>
        <p:txBody>
          <a:bodyPr vert="horz" lIns="91440" tIns="45720" rIns="91440" bIns="45720" rtlCol="0" anchor="ctr">
            <a:noAutofit/>
          </a:bodyPr>
          <a:lstStyle/>
          <a:p>
            <a:pPr>
              <a:spcAft>
                <a:spcPts val="600"/>
              </a:spcAft>
              <a:defRPr/>
            </a:pPr>
            <a:fld id="{26EF7911-DC9B-4A2A-BA69-BD22654B71C5}" type="slidenum">
              <a:rPr lang="en-US" sz="2000">
                <a:solidFill>
                  <a:srgbClr val="FFFFFF"/>
                </a:solidFill>
                <a:latin typeface="Calibri" panose="020F0502020204030204"/>
              </a:rPr>
              <a:pPr>
                <a:spcAft>
                  <a:spcPts val="600"/>
                </a:spcAft>
                <a:defRPr/>
              </a:pPr>
              <a:t>14</a:t>
            </a:fld>
            <a:endParaRPr lang="en-US" sz="2000" dirty="0">
              <a:solidFill>
                <a:srgbClr val="FFFFFF"/>
              </a:solidFill>
              <a:latin typeface="Calibri" panose="020F0502020204030204"/>
            </a:endParaRPr>
          </a:p>
        </p:txBody>
      </p:sp>
    </p:spTree>
    <p:extLst>
      <p:ext uri="{BB962C8B-B14F-4D97-AF65-F5344CB8AC3E}">
        <p14:creationId xmlns:p14="http://schemas.microsoft.com/office/powerpoint/2010/main" val="78663642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000741">
            <a:extLst>
              <a:ext uri="{FF2B5EF4-FFF2-40B4-BE49-F238E27FC236}">
                <a16:creationId xmlns:a16="http://schemas.microsoft.com/office/drawing/2014/main" id="{A8A02987-142A-4943-A859-D1010EE87525}"/>
              </a:ext>
            </a:extLst>
          </p:cNvPr>
          <p:cNvPicPr>
            <a:picLocks noChangeAspect="1" noChangeArrowheads="1"/>
          </p:cNvPicPr>
          <p:nvPr/>
        </p:nvPicPr>
        <p:blipFill rotWithShape="1">
          <a:blip r:embed="rId3"/>
          <a:srcRect t="164" r="35364" b="8927"/>
          <a:stretch/>
        </p:blipFill>
        <p:spPr bwMode="auto">
          <a:xfrm>
            <a:off x="2642616" y="10"/>
            <a:ext cx="6501384" cy="6857990"/>
          </a:xfrm>
          <a:prstGeom prst="rect">
            <a:avLst/>
          </a:prstGeom>
          <a:noFill/>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a:spLocks noGrp="1" noRot="1" noChangeArrowheads="1"/>
          </p:cNvSpPr>
          <p:nvPr/>
        </p:nvSpPr>
        <p:spPr>
          <a:xfrm>
            <a:off x="278320" y="953263"/>
            <a:ext cx="4389933" cy="1332737"/>
          </a:xfrm>
          <a:prstGeom prst="rect">
            <a:avLst/>
          </a:prstGeom>
        </p:spPr>
        <p:txBody>
          <a:bodyPr vert="horz" lIns="91440" tIns="45720" rIns="91440" bIns="45720" rtlCol="0"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spcAft>
                <a:spcPts val="600"/>
              </a:spcAft>
            </a:pPr>
            <a:r>
              <a:rPr lang="en-US" sz="4000" dirty="0">
                <a:solidFill>
                  <a:schemeClr val="tx1"/>
                </a:solidFill>
              </a:rPr>
              <a:t>Problems With Identifying Pollution</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3"/>
          <p:cNvSpPr>
            <a:spLocks noChangeArrowheads="1"/>
          </p:cNvSpPr>
          <p:nvPr/>
        </p:nvSpPr>
        <p:spPr bwMode="auto">
          <a:xfrm>
            <a:off x="186217" y="2729712"/>
            <a:ext cx="6122219" cy="3736294"/>
          </a:xfrm>
          <a:prstGeom prst="rect">
            <a:avLst/>
          </a:prstGeom>
        </p:spPr>
        <p:txBody>
          <a:bodyPr vert="horz" lIns="91440" tIns="45720" rIns="91440" bIns="45720" rtlCol="0" anchor="t">
            <a:noAutofit/>
          </a:bodyPr>
          <a:lstStyle/>
          <a:p>
            <a:pPr marL="182880" lvl="1" indent="-182880">
              <a:lnSpc>
                <a:spcPct val="90000"/>
              </a:lnSpc>
              <a:spcBef>
                <a:spcPts val="1800"/>
              </a:spcBef>
              <a:buFont typeface="Arial" panose="020B0604020202020204" pitchFamily="34" charset="0"/>
              <a:buChar char="•"/>
            </a:pPr>
            <a:r>
              <a:rPr lang="en-US" sz="2000" dirty="0"/>
              <a:t>Most reports of Illicit Discharges (IDs) in your MS4 will involve unknown substances.</a:t>
            </a:r>
          </a:p>
          <a:p>
            <a:pPr marL="182880" lvl="1" indent="-182880">
              <a:lnSpc>
                <a:spcPct val="90000"/>
              </a:lnSpc>
              <a:spcBef>
                <a:spcPts val="1800"/>
              </a:spcBef>
              <a:buFont typeface="Arial" panose="020B0604020202020204" pitchFamily="34" charset="0"/>
              <a:buChar char="•"/>
            </a:pPr>
            <a:r>
              <a:rPr lang="en-US" sz="2000" dirty="0"/>
              <a:t>Many IDDE field test kits do not detect specific chemicals. </a:t>
            </a:r>
          </a:p>
          <a:p>
            <a:pPr marL="182880" lvl="1" indent="-182880">
              <a:lnSpc>
                <a:spcPct val="90000"/>
              </a:lnSpc>
              <a:spcBef>
                <a:spcPts val="1800"/>
              </a:spcBef>
              <a:buFont typeface="Arial" panose="020B0604020202020204" pitchFamily="34" charset="0"/>
              <a:buChar char="•"/>
            </a:pPr>
            <a:r>
              <a:rPr lang="en-US" sz="2000" dirty="0"/>
              <a:t>Look for labels on containers or property signs. </a:t>
            </a:r>
          </a:p>
          <a:p>
            <a:pPr marL="182880" lvl="1" indent="-182880">
              <a:lnSpc>
                <a:spcPct val="90000"/>
              </a:lnSpc>
              <a:spcBef>
                <a:spcPts val="1800"/>
              </a:spcBef>
              <a:buFont typeface="Arial" panose="020B0604020202020204" pitchFamily="34" charset="0"/>
              <a:buChar char="•"/>
            </a:pPr>
            <a:r>
              <a:rPr lang="en-US" sz="2000" dirty="0"/>
              <a:t>Contact property owners or other suspected polluters.</a:t>
            </a:r>
          </a:p>
          <a:p>
            <a:pPr marL="182880" lvl="1" indent="-182880">
              <a:lnSpc>
                <a:spcPct val="90000"/>
              </a:lnSpc>
              <a:spcBef>
                <a:spcPts val="1800"/>
              </a:spcBef>
              <a:buFont typeface="Arial" panose="020B0604020202020204" pitchFamily="34" charset="0"/>
              <a:buChar char="•"/>
            </a:pPr>
            <a:r>
              <a:rPr lang="en-US" sz="2000" dirty="0"/>
              <a:t>If you are uncertain about what the substance is, back off, protect area from others, and contact local Fire Department or HAZMAT.</a:t>
            </a:r>
          </a:p>
        </p:txBody>
      </p:sp>
      <p:sp>
        <p:nvSpPr>
          <p:cNvPr id="2" name="Slide Number Placeholder 1"/>
          <p:cNvSpPr>
            <a:spLocks noGrp="1"/>
          </p:cNvSpPr>
          <p:nvPr>
            <p:ph type="sldNum" sz="quarter" idx="12"/>
          </p:nvPr>
        </p:nvSpPr>
        <p:spPr>
          <a:xfrm>
            <a:off x="6808279" y="6356350"/>
            <a:ext cx="2057400" cy="365125"/>
          </a:xfrm>
        </p:spPr>
        <p:txBody>
          <a:bodyPr vert="horz" lIns="91440" tIns="45720" rIns="91440" bIns="45720" rtlCol="0" anchor="ctr">
            <a:noAutofit/>
          </a:bodyPr>
          <a:lstStyle/>
          <a:p>
            <a:pPr>
              <a:spcAft>
                <a:spcPts val="600"/>
              </a:spcAft>
              <a:defRPr/>
            </a:pPr>
            <a:fld id="{26EF7911-DC9B-4A2A-BA69-BD22654B71C5}" type="slidenum">
              <a:rPr lang="en-US" sz="2000">
                <a:solidFill>
                  <a:schemeClr val="bg1"/>
                </a:solidFill>
                <a:latin typeface="Calibri" panose="020F0502020204030204"/>
              </a:rPr>
              <a:pPr>
                <a:spcAft>
                  <a:spcPts val="600"/>
                </a:spcAft>
                <a:defRPr/>
              </a:pPr>
              <a:t>15</a:t>
            </a:fld>
            <a:endParaRPr lang="en-US" sz="2000" dirty="0">
              <a:solidFill>
                <a:schemeClr val="bg1"/>
              </a:solidFill>
              <a:latin typeface="Calibri" panose="020F0502020204030204"/>
            </a:endParaRPr>
          </a:p>
        </p:txBody>
      </p:sp>
    </p:spTree>
    <p:extLst>
      <p:ext uri="{BB962C8B-B14F-4D97-AF65-F5344CB8AC3E}">
        <p14:creationId xmlns:p14="http://schemas.microsoft.com/office/powerpoint/2010/main" val="209874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a:spLocks noGrp="1" noRot="1" noChangeArrowheads="1"/>
          </p:cNvSpPr>
          <p:nvPr/>
        </p:nvSpPr>
        <p:spPr>
          <a:xfrm>
            <a:off x="480059" y="2053641"/>
            <a:ext cx="2751871" cy="2760098"/>
          </a:xfrm>
          <a:prstGeom prst="rect">
            <a:avLst/>
          </a:prstGeom>
        </p:spPr>
        <p:txBody>
          <a:bodyPr vert="horz" lIns="91440" tIns="45720" rIns="91440" bIns="45720" rtlCol="0"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spcAft>
                <a:spcPts val="600"/>
              </a:spcAft>
            </a:pPr>
            <a:r>
              <a:rPr lang="en-US" kern="1200" dirty="0">
                <a:solidFill>
                  <a:srgbClr val="FFFFFF"/>
                </a:solidFill>
                <a:latin typeface="+mj-lt"/>
                <a:ea typeface="+mj-ea"/>
                <a:cs typeface="+mj-cs"/>
              </a:rPr>
              <a:t>First Step: Make a Visual Inspection</a:t>
            </a:r>
          </a:p>
        </p:txBody>
      </p:sp>
      <p:sp>
        <p:nvSpPr>
          <p:cNvPr id="7" name="Rectangle 3"/>
          <p:cNvSpPr>
            <a:spLocks noChangeArrowheads="1"/>
          </p:cNvSpPr>
          <p:nvPr/>
        </p:nvSpPr>
        <p:spPr bwMode="auto">
          <a:xfrm>
            <a:off x="3795836" y="384387"/>
            <a:ext cx="5089358" cy="5996348"/>
          </a:xfrm>
          <a:prstGeom prst="rect">
            <a:avLst/>
          </a:prstGeom>
        </p:spPr>
        <p:txBody>
          <a:bodyPr vert="horz" lIns="91440" tIns="45720" rIns="91440" bIns="45720" rtlCol="0" anchor="ctr">
            <a:noAutofit/>
          </a:bodyPr>
          <a:lstStyle/>
          <a:p>
            <a:pPr marL="182880" lvl="1" indent="-182880">
              <a:lnSpc>
                <a:spcPct val="110000"/>
              </a:lnSpc>
              <a:spcBef>
                <a:spcPts val="1800"/>
              </a:spcBef>
              <a:buFont typeface="Arial" panose="020B0604020202020204" pitchFamily="34" charset="0"/>
              <a:buChar char="•"/>
            </a:pPr>
            <a:r>
              <a:rPr lang="en-US" sz="2000" dirty="0">
                <a:solidFill>
                  <a:srgbClr val="000000"/>
                </a:solidFill>
              </a:rPr>
              <a:t>Look for and (carefully and safely) investigate:</a:t>
            </a:r>
          </a:p>
          <a:p>
            <a:pPr marL="640080" lvl="3" indent="-182880">
              <a:lnSpc>
                <a:spcPct val="110000"/>
              </a:lnSpc>
              <a:spcBef>
                <a:spcPts val="1200"/>
              </a:spcBef>
              <a:buFont typeface="Arial" panose="020B0604020202020204" pitchFamily="34" charset="0"/>
              <a:buChar char="•"/>
            </a:pPr>
            <a:r>
              <a:rPr lang="en-US" sz="2000" i="1" dirty="0">
                <a:solidFill>
                  <a:schemeClr val="accent1">
                    <a:lumMod val="50000"/>
                  </a:schemeClr>
                </a:solidFill>
              </a:rPr>
              <a:t>Containers and labels;</a:t>
            </a:r>
          </a:p>
          <a:p>
            <a:pPr marL="640080" lvl="3" indent="-182880">
              <a:lnSpc>
                <a:spcPct val="110000"/>
              </a:lnSpc>
              <a:spcBef>
                <a:spcPts val="1200"/>
              </a:spcBef>
              <a:buFont typeface="Arial" panose="020B0604020202020204" pitchFamily="34" charset="0"/>
              <a:buChar char="•"/>
            </a:pPr>
            <a:r>
              <a:rPr lang="en-US" sz="2000" i="1" dirty="0">
                <a:solidFill>
                  <a:schemeClr val="accent1">
                    <a:lumMod val="50000"/>
                  </a:schemeClr>
                </a:solidFill>
              </a:rPr>
              <a:t>Sources such as batteries, cans, boxes, etc.</a:t>
            </a:r>
          </a:p>
          <a:p>
            <a:pPr marL="640080" lvl="3" indent="-182880">
              <a:lnSpc>
                <a:spcPct val="110000"/>
              </a:lnSpc>
              <a:spcBef>
                <a:spcPts val="1200"/>
              </a:spcBef>
              <a:buFont typeface="Arial" panose="020B0604020202020204" pitchFamily="34" charset="0"/>
              <a:buChar char="•"/>
            </a:pPr>
            <a:r>
              <a:rPr lang="en-US" sz="2000" i="1" dirty="0">
                <a:solidFill>
                  <a:schemeClr val="accent1">
                    <a:lumMod val="50000"/>
                  </a:schemeClr>
                </a:solidFill>
              </a:rPr>
              <a:t>Pipes, culverts, open channels with flow.</a:t>
            </a:r>
          </a:p>
          <a:p>
            <a:pPr marL="640080" lvl="3" indent="-182880">
              <a:lnSpc>
                <a:spcPct val="110000"/>
              </a:lnSpc>
              <a:spcBef>
                <a:spcPts val="1200"/>
              </a:spcBef>
              <a:buFont typeface="Arial" panose="020B0604020202020204" pitchFamily="34" charset="0"/>
              <a:buChar char="•"/>
            </a:pPr>
            <a:r>
              <a:rPr lang="en-US" sz="2000" i="1" dirty="0">
                <a:solidFill>
                  <a:schemeClr val="accent1">
                    <a:lumMod val="50000"/>
                  </a:schemeClr>
                </a:solidFill>
              </a:rPr>
              <a:t>Discolored water, soil, stains on concrete.</a:t>
            </a:r>
          </a:p>
          <a:p>
            <a:pPr marL="640080" lvl="3" indent="-182880">
              <a:lnSpc>
                <a:spcPct val="110000"/>
              </a:lnSpc>
              <a:spcBef>
                <a:spcPts val="1200"/>
              </a:spcBef>
              <a:buFont typeface="Arial" panose="020B0604020202020204" pitchFamily="34" charset="0"/>
              <a:buChar char="•"/>
            </a:pPr>
            <a:r>
              <a:rPr lang="en-US" sz="2000" i="1" dirty="0">
                <a:solidFill>
                  <a:schemeClr val="accent1">
                    <a:lumMod val="50000"/>
                  </a:schemeClr>
                </a:solidFill>
              </a:rPr>
              <a:t>Dead animals, dead vegetation.</a:t>
            </a:r>
            <a:r>
              <a:rPr lang="en-US" sz="2000" dirty="0">
                <a:solidFill>
                  <a:schemeClr val="accent1">
                    <a:lumMod val="50000"/>
                  </a:schemeClr>
                </a:solidFill>
              </a:rPr>
              <a:t> </a:t>
            </a:r>
            <a:endParaRPr lang="en-US" sz="2000" i="1" dirty="0">
              <a:solidFill>
                <a:schemeClr val="accent1">
                  <a:lumMod val="50000"/>
                </a:schemeClr>
              </a:solidFill>
            </a:endParaRPr>
          </a:p>
          <a:p>
            <a:pPr marL="640080" lvl="3" indent="-182880">
              <a:lnSpc>
                <a:spcPct val="110000"/>
              </a:lnSpc>
              <a:spcBef>
                <a:spcPts val="1200"/>
              </a:spcBef>
              <a:buFont typeface="Arial" panose="020B0604020202020204" pitchFamily="34" charset="0"/>
              <a:buChar char="•"/>
            </a:pPr>
            <a:r>
              <a:rPr lang="en-US" sz="2000" i="1" dirty="0">
                <a:solidFill>
                  <a:schemeClr val="accent1">
                    <a:lumMod val="50000"/>
                  </a:schemeClr>
                </a:solidFill>
              </a:rPr>
              <a:t>Floatables (trash, debris, vegetation, etc.).</a:t>
            </a:r>
          </a:p>
          <a:p>
            <a:pPr marL="182880" lvl="1" indent="-182880">
              <a:lnSpc>
                <a:spcPct val="110000"/>
              </a:lnSpc>
              <a:spcBef>
                <a:spcPts val="1800"/>
              </a:spcBef>
              <a:buFont typeface="Arial" panose="020B0604020202020204" pitchFamily="34" charset="0"/>
              <a:buChar char="•"/>
            </a:pPr>
            <a:r>
              <a:rPr lang="en-US" sz="2000" dirty="0">
                <a:solidFill>
                  <a:srgbClr val="000000"/>
                </a:solidFill>
              </a:rPr>
              <a:t>Note offensive or unusual odors (decay, sewage).</a:t>
            </a:r>
          </a:p>
          <a:p>
            <a:pPr marL="182880" lvl="1" indent="-182880">
              <a:lnSpc>
                <a:spcPct val="110000"/>
              </a:lnSpc>
              <a:spcBef>
                <a:spcPts val="1800"/>
              </a:spcBef>
              <a:buFont typeface="Arial" panose="020B0604020202020204" pitchFamily="34" charset="0"/>
              <a:buChar char="•"/>
            </a:pPr>
            <a:r>
              <a:rPr lang="en-US" sz="2000" dirty="0">
                <a:solidFill>
                  <a:srgbClr val="000000"/>
                </a:solidFill>
              </a:rPr>
              <a:t>Note water opacity (clarity) and color.</a:t>
            </a:r>
          </a:p>
        </p:txBody>
      </p:sp>
      <p:sp>
        <p:nvSpPr>
          <p:cNvPr id="2" name="Slide Number Placeholder 1"/>
          <p:cNvSpPr>
            <a:spLocks noGrp="1"/>
          </p:cNvSpPr>
          <p:nvPr>
            <p:ph type="sldNum" sz="quarter" idx="12"/>
          </p:nvPr>
        </p:nvSpPr>
        <p:spPr>
          <a:xfrm>
            <a:off x="8119446" y="6223702"/>
            <a:ext cx="473947" cy="314067"/>
          </a:xfrm>
        </p:spPr>
        <p:txBody>
          <a:bodyPr vert="horz" lIns="91440" tIns="45720" rIns="91440" bIns="45720" rtlCol="0" anchor="ctr">
            <a:noAutofit/>
          </a:bodyPr>
          <a:lstStyle/>
          <a:p>
            <a:pPr>
              <a:spcAft>
                <a:spcPts val="600"/>
              </a:spcAft>
            </a:pPr>
            <a:fld id="{26EF7911-DC9B-4A2A-BA69-BD22654B71C5}" type="slidenum">
              <a:rPr lang="en-US" sz="2000">
                <a:solidFill>
                  <a:srgbClr val="898989"/>
                </a:solidFill>
              </a:rPr>
              <a:pPr>
                <a:spcAft>
                  <a:spcPts val="600"/>
                </a:spcAft>
              </a:pPr>
              <a:t>16</a:t>
            </a:fld>
            <a:endParaRPr lang="en-US" sz="2000" dirty="0">
              <a:solidFill>
                <a:srgbClr val="898989"/>
              </a:solidFill>
            </a:endParaRPr>
          </a:p>
        </p:txBody>
      </p:sp>
    </p:spTree>
    <p:extLst>
      <p:ext uri="{BB962C8B-B14F-4D97-AF65-F5344CB8AC3E}">
        <p14:creationId xmlns:p14="http://schemas.microsoft.com/office/powerpoint/2010/main" val="151208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a:spLocks noGrp="1" noRot="1" noChangeArrowheads="1"/>
          </p:cNvSpPr>
          <p:nvPr/>
        </p:nvSpPr>
        <p:spPr>
          <a:xfrm>
            <a:off x="806825" y="1188637"/>
            <a:ext cx="2241175" cy="4480726"/>
          </a:xfrm>
          <a:prstGeom prst="rect">
            <a:avLst/>
          </a:prstGeom>
        </p:spPr>
        <p:txBody>
          <a:bodyPr vert="horz" lIns="91440" tIns="45720" rIns="91440" bIns="45720" rtlCol="0"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lnSpc>
                <a:spcPct val="90000"/>
              </a:lnSpc>
              <a:spcAft>
                <a:spcPts val="600"/>
              </a:spcAft>
            </a:pPr>
            <a:r>
              <a:rPr lang="en-US" sz="4800" kern="1200" dirty="0">
                <a:solidFill>
                  <a:schemeClr val="tx1"/>
                </a:solidFill>
                <a:latin typeface="+mj-lt"/>
                <a:ea typeface="+mj-ea"/>
                <a:cs typeface="+mj-cs"/>
              </a:rPr>
              <a:t>How Can You Identify What You Find?</a:t>
            </a:r>
          </a:p>
        </p:txBody>
      </p:sp>
      <p:cxnSp>
        <p:nvCxnSpPr>
          <p:cNvPr id="18" name="Straight Connector 1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3"/>
          <p:cNvSpPr>
            <a:spLocks noChangeArrowheads="1"/>
          </p:cNvSpPr>
          <p:nvPr/>
        </p:nvSpPr>
        <p:spPr bwMode="auto">
          <a:xfrm>
            <a:off x="3602189" y="728404"/>
            <a:ext cx="4599691" cy="5169476"/>
          </a:xfrm>
          <a:prstGeom prst="rect">
            <a:avLst/>
          </a:prstGeom>
        </p:spPr>
        <p:txBody>
          <a:bodyPr vert="horz" lIns="91440" tIns="45720" rIns="91440" bIns="45720" rtlCol="0" anchor="ctr">
            <a:noAutofit/>
          </a:bodyPr>
          <a:lstStyle/>
          <a:p>
            <a:pPr marL="182880" lvl="1" indent="-182880">
              <a:lnSpc>
                <a:spcPct val="90000"/>
              </a:lnSpc>
              <a:spcBef>
                <a:spcPts val="1800"/>
              </a:spcBef>
              <a:buFont typeface="Arial" panose="020B0604020202020204" pitchFamily="34" charset="0"/>
              <a:buChar char="•"/>
            </a:pPr>
            <a:r>
              <a:rPr lang="en-US" sz="2000" dirty="0"/>
              <a:t>Many simple field test kits will look for characteristics, not specific chemicals.</a:t>
            </a:r>
          </a:p>
          <a:p>
            <a:pPr marL="640080" lvl="3" indent="-182880">
              <a:lnSpc>
                <a:spcPct val="90000"/>
              </a:lnSpc>
              <a:spcBef>
                <a:spcPts val="1200"/>
              </a:spcBef>
              <a:buFont typeface="Arial" panose="020B0604020202020204" pitchFamily="34" charset="0"/>
              <a:buChar char="•"/>
            </a:pPr>
            <a:r>
              <a:rPr lang="en-US" sz="2000" i="1" dirty="0">
                <a:solidFill>
                  <a:schemeClr val="accent1">
                    <a:lumMod val="50000"/>
                  </a:schemeClr>
                </a:solidFill>
              </a:rPr>
              <a:t>Dissolved oxygen, pH.</a:t>
            </a:r>
          </a:p>
          <a:p>
            <a:pPr marL="640080" lvl="3" indent="-182880">
              <a:lnSpc>
                <a:spcPct val="90000"/>
              </a:lnSpc>
              <a:spcBef>
                <a:spcPts val="1200"/>
              </a:spcBef>
              <a:buFont typeface="Arial" panose="020B0604020202020204" pitchFamily="34" charset="0"/>
              <a:buChar char="•"/>
            </a:pPr>
            <a:r>
              <a:rPr lang="en-US" sz="2000" i="1" dirty="0">
                <a:solidFill>
                  <a:schemeClr val="accent1">
                    <a:lumMod val="50000"/>
                  </a:schemeClr>
                </a:solidFill>
              </a:rPr>
              <a:t>Conductivity (salts, dissolved solids).</a:t>
            </a:r>
          </a:p>
          <a:p>
            <a:pPr marL="182880" lvl="1" indent="-182880">
              <a:lnSpc>
                <a:spcPct val="90000"/>
              </a:lnSpc>
              <a:spcBef>
                <a:spcPts val="1800"/>
              </a:spcBef>
              <a:buFont typeface="Arial" panose="020B0604020202020204" pitchFamily="34" charset="0"/>
              <a:buChar char="•"/>
            </a:pPr>
            <a:r>
              <a:rPr lang="en-US" sz="2000" b="1" dirty="0"/>
              <a:t>Foremost is SAFETY</a:t>
            </a:r>
            <a:r>
              <a:rPr lang="en-US" sz="2000" dirty="0"/>
              <a:t>. If the material is unknown, contact your local Fire Department or HAZMAT.</a:t>
            </a:r>
          </a:p>
          <a:p>
            <a:pPr marL="182880" lvl="1" indent="-182880">
              <a:lnSpc>
                <a:spcPct val="90000"/>
              </a:lnSpc>
              <a:spcBef>
                <a:spcPts val="1800"/>
              </a:spcBef>
              <a:buFont typeface="Arial" panose="020B0604020202020204" pitchFamily="34" charset="0"/>
              <a:buChar char="•"/>
            </a:pPr>
            <a:r>
              <a:rPr lang="en-US" sz="2000" dirty="0"/>
              <a:t>Never attempt to handle unknown substances without adequate training in handling hazardous materials.</a:t>
            </a:r>
          </a:p>
          <a:p>
            <a:pPr marL="182880" lvl="1" indent="-182880">
              <a:lnSpc>
                <a:spcPct val="90000"/>
              </a:lnSpc>
              <a:spcBef>
                <a:spcPts val="1800"/>
              </a:spcBef>
              <a:buFont typeface="Arial" panose="020B0604020202020204" pitchFamily="34" charset="0"/>
              <a:buChar char="•"/>
            </a:pPr>
            <a:r>
              <a:rPr lang="en-US" sz="2000" dirty="0"/>
              <a:t>HAZMAT crews will have field kits, or lab analysis may be needed to get positive identification.</a:t>
            </a:r>
          </a:p>
        </p:txBody>
      </p:sp>
      <p:sp>
        <p:nvSpPr>
          <p:cNvPr id="2" name="Slide Number Placeholder 1"/>
          <p:cNvSpPr>
            <a:spLocks noGrp="1"/>
          </p:cNvSpPr>
          <p:nvPr>
            <p:ph type="sldNum" sz="quarter" idx="12"/>
          </p:nvPr>
        </p:nvSpPr>
        <p:spPr>
          <a:xfrm>
            <a:off x="7298647" y="5714796"/>
            <a:ext cx="1255014" cy="511233"/>
          </a:xfrm>
        </p:spPr>
        <p:txBody>
          <a:bodyPr vert="horz" lIns="91440" tIns="45720" rIns="91440" bIns="45720" rtlCol="0" anchor="ctr">
            <a:normAutofit/>
          </a:bodyPr>
          <a:lstStyle/>
          <a:p>
            <a:pPr>
              <a:spcAft>
                <a:spcPts val="600"/>
              </a:spcAft>
            </a:pPr>
            <a:fld id="{26EF7911-DC9B-4A2A-BA69-BD22654B71C5}" type="slidenum">
              <a:rPr lang="en-US" sz="2400">
                <a:solidFill>
                  <a:srgbClr val="FFFFFF"/>
                </a:solidFill>
              </a:rPr>
              <a:pPr>
                <a:spcAft>
                  <a:spcPts val="600"/>
                </a:spcAft>
              </a:pPr>
              <a:t>17</a:t>
            </a:fld>
            <a:endParaRPr lang="en-US" sz="2400" dirty="0">
              <a:solidFill>
                <a:srgbClr val="FFFFFF"/>
              </a:solidFill>
            </a:endParaRPr>
          </a:p>
        </p:txBody>
      </p:sp>
    </p:spTree>
    <p:extLst>
      <p:ext uri="{BB962C8B-B14F-4D97-AF65-F5344CB8AC3E}">
        <p14:creationId xmlns:p14="http://schemas.microsoft.com/office/powerpoint/2010/main" val="4410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Grp="1" noRot="1" noChangeArrowheads="1"/>
          </p:cNvSpPr>
          <p:nvPr/>
        </p:nvSpPr>
        <p:spPr>
          <a:xfrm>
            <a:off x="1240022" y="365760"/>
            <a:ext cx="7435627" cy="1188720"/>
          </a:xfrm>
          <a:prstGeom prst="rect">
            <a:avLst/>
          </a:prstGeom>
        </p:spPr>
        <p:txBody>
          <a:bodyPr vert="horz" lIns="91440" tIns="45720" rIns="91440" bIns="45720" rtlCol="0"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spcAft>
                <a:spcPts val="600"/>
              </a:spcAft>
            </a:pPr>
            <a:r>
              <a:rPr lang="en-US" sz="3700" kern="1200" dirty="0">
                <a:solidFill>
                  <a:schemeClr val="tx1"/>
                </a:solidFill>
                <a:latin typeface="+mj-lt"/>
                <a:ea typeface="+mj-ea"/>
                <a:cs typeface="+mj-cs"/>
              </a:rPr>
              <a:t>Recurring Problems DEQ Finds In MCM-6 Inspections of MS4 Facilities</a:t>
            </a:r>
          </a:p>
        </p:txBody>
      </p:sp>
      <p:sp>
        <p:nvSpPr>
          <p:cNvPr id="12"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3"/>
          <p:cNvSpPr>
            <a:spLocks noChangeArrowheads="1"/>
          </p:cNvSpPr>
          <p:nvPr/>
        </p:nvSpPr>
        <p:spPr bwMode="auto">
          <a:xfrm>
            <a:off x="735982" y="1842183"/>
            <a:ext cx="8118087" cy="4572000"/>
          </a:xfrm>
          <a:prstGeom prst="rect">
            <a:avLst/>
          </a:prstGeom>
        </p:spPr>
        <p:txBody>
          <a:bodyPr vert="horz" lIns="91440" tIns="45720" rIns="91440" bIns="45720" rtlCol="0" anchor="t">
            <a:noAutofit/>
          </a:bodyPr>
          <a:lstStyle/>
          <a:p>
            <a:pPr marL="342900" marR="0" indent="-228600">
              <a:spcBef>
                <a:spcPts val="1200"/>
              </a:spcBef>
              <a:buFont typeface="Arial" panose="020B0604020202020204" pitchFamily="34" charset="0"/>
              <a:buChar char="•"/>
            </a:pPr>
            <a:r>
              <a:rPr lang="en-US" sz="2200" dirty="0">
                <a:effectLst/>
              </a:rPr>
              <a:t>Structural BMPs are not being used: </a:t>
            </a:r>
          </a:p>
          <a:p>
            <a:pPr marL="800100" lvl="1" indent="-228600">
              <a:spcBef>
                <a:spcPts val="1200"/>
              </a:spcBef>
              <a:buFont typeface="Arial" panose="020B0604020202020204" pitchFamily="34" charset="0"/>
              <a:buChar char="•"/>
            </a:pPr>
            <a:r>
              <a:rPr lang="en-US" sz="2200" dirty="0">
                <a:solidFill>
                  <a:schemeClr val="accent1">
                    <a:lumMod val="50000"/>
                  </a:schemeClr>
                </a:solidFill>
                <a:effectLst/>
              </a:rPr>
              <a:t>On City Maintenance Projects,</a:t>
            </a:r>
          </a:p>
          <a:p>
            <a:pPr marL="800100" lvl="1" indent="-228600">
              <a:spcBef>
                <a:spcPts val="1200"/>
              </a:spcBef>
              <a:buFont typeface="Arial" panose="020B0604020202020204" pitchFamily="34" charset="0"/>
              <a:buChar char="•"/>
            </a:pPr>
            <a:r>
              <a:rPr lang="en-US" sz="2200" dirty="0">
                <a:solidFill>
                  <a:schemeClr val="accent1">
                    <a:lumMod val="50000"/>
                  </a:schemeClr>
                </a:solidFill>
                <a:effectLst/>
              </a:rPr>
              <a:t>City Construction Projects with and w/o OKR10 permits,</a:t>
            </a:r>
          </a:p>
          <a:p>
            <a:pPr marL="800100" lvl="1" indent="-228600">
              <a:spcBef>
                <a:spcPts val="1200"/>
              </a:spcBef>
              <a:buFont typeface="Arial" panose="020B0604020202020204" pitchFamily="34" charset="0"/>
              <a:buChar char="•"/>
            </a:pPr>
            <a:r>
              <a:rPr lang="en-US" sz="2200" dirty="0">
                <a:solidFill>
                  <a:schemeClr val="accent1">
                    <a:lumMod val="50000"/>
                  </a:schemeClr>
                </a:solidFill>
                <a:effectLst/>
              </a:rPr>
              <a:t>Salt/Sand/ Asphalt Mix stockpiles.</a:t>
            </a:r>
          </a:p>
          <a:p>
            <a:pPr marL="342900" marR="0" indent="-228600">
              <a:spcBef>
                <a:spcPts val="1200"/>
              </a:spcBef>
              <a:buFont typeface="Arial" panose="020B0604020202020204" pitchFamily="34" charset="0"/>
              <a:buChar char="•"/>
            </a:pPr>
            <a:r>
              <a:rPr lang="en-US" sz="2200" dirty="0">
                <a:effectLst/>
              </a:rPr>
              <a:t>Street Sweepers washing out into storm drains or directly into streams.</a:t>
            </a:r>
          </a:p>
          <a:p>
            <a:pPr marL="342900" marR="0" indent="-228600">
              <a:spcBef>
                <a:spcPts val="1200"/>
              </a:spcBef>
              <a:buFont typeface="Arial" panose="020B0604020202020204" pitchFamily="34" charset="0"/>
              <a:buChar char="•"/>
            </a:pPr>
            <a:r>
              <a:rPr lang="en-US" sz="2200" dirty="0">
                <a:effectLst/>
              </a:rPr>
              <a:t>Dewatering of spoils in an area where runoff is not contained.</a:t>
            </a:r>
          </a:p>
          <a:p>
            <a:pPr marL="342900" marR="0" indent="-228600">
              <a:spcBef>
                <a:spcPts val="1200"/>
              </a:spcBef>
              <a:buFont typeface="Arial" panose="020B0604020202020204" pitchFamily="34" charset="0"/>
              <a:buChar char="•"/>
            </a:pPr>
            <a:r>
              <a:rPr lang="en-US" sz="2200" dirty="0">
                <a:effectLst/>
              </a:rPr>
              <a:t>Annual City facility inspections not being thorough; inspectors need to walk their facilities completely.</a:t>
            </a:r>
          </a:p>
          <a:p>
            <a:pPr marL="342900" marR="0" indent="-228600">
              <a:spcBef>
                <a:spcPts val="1200"/>
              </a:spcBef>
              <a:buFont typeface="Arial" panose="020B0604020202020204" pitchFamily="34" charset="0"/>
              <a:buChar char="•"/>
            </a:pPr>
            <a:r>
              <a:rPr lang="en-US" sz="2200" dirty="0">
                <a:effectLst/>
              </a:rPr>
              <a:t>Barrels of liquids not being protected from run-on and run-off.</a:t>
            </a:r>
          </a:p>
        </p:txBody>
      </p:sp>
      <p:sp>
        <p:nvSpPr>
          <p:cNvPr id="2" name="Slide Number Placeholder 1"/>
          <p:cNvSpPr>
            <a:spLocks noGrp="1"/>
          </p:cNvSpPr>
          <p:nvPr>
            <p:ph type="sldNum" sz="quarter" idx="12"/>
          </p:nvPr>
        </p:nvSpPr>
        <p:spPr>
          <a:xfrm>
            <a:off x="7041409" y="6294152"/>
            <a:ext cx="1447038" cy="365125"/>
          </a:xfrm>
        </p:spPr>
        <p:txBody>
          <a:bodyPr vert="horz" lIns="91440" tIns="45720" rIns="91440" bIns="45720" rtlCol="0" anchor="ctr">
            <a:noAutofit/>
          </a:bodyPr>
          <a:lstStyle/>
          <a:p>
            <a:pPr>
              <a:spcAft>
                <a:spcPts val="600"/>
              </a:spcAft>
            </a:pPr>
            <a:fld id="{26EF7911-DC9B-4A2A-BA69-BD22654B71C5}" type="slidenum">
              <a:rPr lang="en-US" sz="2000">
                <a:solidFill>
                  <a:schemeClr val="tx1">
                    <a:alpha val="80000"/>
                  </a:schemeClr>
                </a:solidFill>
              </a:rPr>
              <a:pPr>
                <a:spcAft>
                  <a:spcPts val="600"/>
                </a:spcAft>
              </a:pPr>
              <a:t>18</a:t>
            </a:fld>
            <a:endParaRPr lang="en-US" sz="2000" dirty="0">
              <a:solidFill>
                <a:schemeClr val="tx1">
                  <a:alpha val="80000"/>
                </a:schemeClr>
              </a:solidFill>
            </a:endParaRPr>
          </a:p>
        </p:txBody>
      </p:sp>
    </p:spTree>
    <p:extLst>
      <p:ext uri="{BB962C8B-B14F-4D97-AF65-F5344CB8AC3E}">
        <p14:creationId xmlns:p14="http://schemas.microsoft.com/office/powerpoint/2010/main" val="282301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Cover">
            <a:extLst>
              <a:ext uri="{FF2B5EF4-FFF2-40B4-BE49-F238E27FC236}">
                <a16:creationId xmlns:a16="http://schemas.microsoft.com/office/drawing/2014/main" id="{34DE9D20-D6C2-4834-9EE9-EC583F3FE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2BEE71A-353E-49B4-9F8D-D2E784E501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4548176" cy="6858000"/>
            <a:chOff x="651279" y="598259"/>
            <a:chExt cx="10889442" cy="5680742"/>
          </a:xfrm>
        </p:grpSpPr>
        <p:sp>
          <p:nvSpPr>
            <p:cNvPr id="18" name="Color">
              <a:extLst>
                <a:ext uri="{FF2B5EF4-FFF2-40B4-BE49-F238E27FC236}">
                  <a16:creationId xmlns:a16="http://schemas.microsoft.com/office/drawing/2014/main" id="{0C9DD877-6006-4DF4-90EE-97EB9CA6B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380AA621-5EB1-4034-A9BE-9FD3CEC58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870" y="5544065"/>
            <a:ext cx="2378840" cy="457926"/>
          </a:xfrm>
          <a:prstGeom prst="rect">
            <a:avLst/>
          </a:prstGeom>
        </p:spPr>
      </p:pic>
      <p:pic>
        <p:nvPicPr>
          <p:cNvPr id="4" name="Picture 6" descr="GCSA sqcolor"/>
          <p:cNvPicPr>
            <a:picLocks noChangeAspect="1" noChangeArrowheads="1"/>
          </p:cNvPicPr>
          <p:nvPr/>
        </p:nvPicPr>
        <p:blipFill>
          <a:blip r:embed="rId4" cstate="print"/>
          <a:stretch>
            <a:fillRect/>
          </a:stretch>
        </p:blipFill>
        <p:spPr bwMode="auto">
          <a:xfrm>
            <a:off x="5945650" y="1110972"/>
            <a:ext cx="1802019" cy="1896863"/>
          </a:xfrm>
          <a:prstGeom prst="rect">
            <a:avLst/>
          </a:prstGeom>
          <a:no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931" y="3662660"/>
            <a:ext cx="4278198" cy="2353010"/>
          </a:xfrm>
          <a:prstGeom prst="rect">
            <a:avLst/>
          </a:prstGeom>
        </p:spPr>
      </p:pic>
      <p:grpSp>
        <p:nvGrpSpPr>
          <p:cNvPr id="2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8" name="TextBox 7"/>
          <p:cNvSpPr txBox="1"/>
          <p:nvPr/>
        </p:nvSpPr>
        <p:spPr>
          <a:xfrm>
            <a:off x="194590" y="1249041"/>
            <a:ext cx="4003714" cy="1591770"/>
          </a:xfrm>
          <a:prstGeom prst="rect">
            <a:avLst/>
          </a:prstGeom>
        </p:spPr>
        <p:txBody>
          <a:bodyPr vert="horz" lIns="91440" tIns="45720" rIns="91440" bIns="45720" rtlCol="0" anchor="ctr">
            <a:normAutofit fontScale="85000" lnSpcReduction="10000"/>
          </a:bodyPr>
          <a:lstStyle/>
          <a:p>
            <a:pPr>
              <a:lnSpc>
                <a:spcPct val="120000"/>
              </a:lnSpc>
              <a:spcBef>
                <a:spcPct val="0"/>
              </a:spcBef>
              <a:spcAft>
                <a:spcPts val="600"/>
              </a:spcAft>
            </a:pPr>
            <a:r>
              <a:rPr lang="en-US" sz="4200" dirty="0">
                <a:solidFill>
                  <a:schemeClr val="bg1"/>
                </a:solidFill>
                <a:latin typeface="+mj-lt"/>
                <a:ea typeface="+mj-ea"/>
                <a:cs typeface="+mj-cs"/>
              </a:rPr>
              <a:t>End of Module 1 on </a:t>
            </a:r>
          </a:p>
          <a:p>
            <a:pPr>
              <a:lnSpc>
                <a:spcPct val="120000"/>
              </a:lnSpc>
              <a:spcBef>
                <a:spcPct val="0"/>
              </a:spcBef>
              <a:spcAft>
                <a:spcPts val="600"/>
              </a:spcAft>
            </a:pPr>
            <a:r>
              <a:rPr lang="en-US" sz="4200" dirty="0">
                <a:solidFill>
                  <a:schemeClr val="bg1"/>
                </a:solidFill>
                <a:latin typeface="+mj-lt"/>
                <a:ea typeface="+mj-ea"/>
                <a:cs typeface="+mj-cs"/>
              </a:rPr>
              <a:t>MCM-6 Introduction</a:t>
            </a:r>
          </a:p>
        </p:txBody>
      </p:sp>
      <p:sp>
        <p:nvSpPr>
          <p:cNvPr id="6" name="TextBox 5"/>
          <p:cNvSpPr txBox="1"/>
          <p:nvPr/>
        </p:nvSpPr>
        <p:spPr>
          <a:xfrm>
            <a:off x="214603" y="3153635"/>
            <a:ext cx="4003714" cy="2710168"/>
          </a:xfrm>
          <a:prstGeom prst="rect">
            <a:avLst/>
          </a:prstGeom>
        </p:spPr>
        <p:txBody>
          <a:bodyPr vert="horz" lIns="91440" tIns="45720" rIns="91440" bIns="45720" rtlCol="0" anchor="t">
            <a:normAutofit/>
          </a:bodyPr>
          <a:lstStyle/>
          <a:p>
            <a:pPr>
              <a:lnSpc>
                <a:spcPct val="90000"/>
              </a:lnSpc>
              <a:spcAft>
                <a:spcPts val="600"/>
              </a:spcAft>
            </a:pPr>
            <a:r>
              <a:rPr lang="en-US" b="1" dirty="0">
                <a:solidFill>
                  <a:schemeClr val="bg1"/>
                </a:solidFill>
              </a:rPr>
              <a:t>Vernon Seaman</a:t>
            </a:r>
          </a:p>
          <a:p>
            <a:pPr>
              <a:lnSpc>
                <a:spcPct val="90000"/>
              </a:lnSpc>
              <a:spcAft>
                <a:spcPts val="600"/>
              </a:spcAft>
            </a:pPr>
            <a:r>
              <a:rPr lang="en-US" dirty="0">
                <a:solidFill>
                  <a:schemeClr val="bg1"/>
                </a:solidFill>
              </a:rPr>
              <a:t>Manager, Envir. And Energy Planning</a:t>
            </a:r>
          </a:p>
          <a:p>
            <a:pPr>
              <a:lnSpc>
                <a:spcPct val="90000"/>
              </a:lnSpc>
              <a:spcAft>
                <a:spcPts val="600"/>
              </a:spcAft>
            </a:pPr>
            <a:r>
              <a:rPr lang="en-US" dirty="0">
                <a:solidFill>
                  <a:schemeClr val="bg1"/>
                </a:solidFill>
              </a:rPr>
              <a:t>INCOG</a:t>
            </a:r>
          </a:p>
          <a:p>
            <a:pPr>
              <a:lnSpc>
                <a:spcPct val="90000"/>
              </a:lnSpc>
              <a:spcAft>
                <a:spcPts val="600"/>
              </a:spcAft>
            </a:pPr>
            <a:r>
              <a:rPr lang="en-US" dirty="0">
                <a:solidFill>
                  <a:schemeClr val="bg1"/>
                </a:solidFill>
              </a:rPr>
              <a:t>Two West 2</a:t>
            </a:r>
            <a:r>
              <a:rPr lang="en-US" baseline="30000" dirty="0">
                <a:solidFill>
                  <a:schemeClr val="bg1"/>
                </a:solidFill>
              </a:rPr>
              <a:t>nd </a:t>
            </a:r>
            <a:r>
              <a:rPr lang="en-US" dirty="0">
                <a:solidFill>
                  <a:schemeClr val="bg1"/>
                </a:solidFill>
              </a:rPr>
              <a:t>Street, Ste 800 </a:t>
            </a:r>
          </a:p>
          <a:p>
            <a:pPr>
              <a:lnSpc>
                <a:spcPct val="90000"/>
              </a:lnSpc>
              <a:spcAft>
                <a:spcPts val="600"/>
              </a:spcAft>
            </a:pPr>
            <a:r>
              <a:rPr lang="en-US" dirty="0">
                <a:solidFill>
                  <a:schemeClr val="bg1"/>
                </a:solidFill>
              </a:rPr>
              <a:t>Tulsa, OK 74103</a:t>
            </a:r>
          </a:p>
          <a:p>
            <a:pPr>
              <a:lnSpc>
                <a:spcPct val="90000"/>
              </a:lnSpc>
              <a:spcAft>
                <a:spcPts val="600"/>
              </a:spcAft>
            </a:pPr>
            <a:r>
              <a:rPr lang="en-US" dirty="0">
                <a:solidFill>
                  <a:schemeClr val="bg1"/>
                </a:solidFill>
              </a:rPr>
              <a:t>(918) 579-9451</a:t>
            </a:r>
          </a:p>
          <a:p>
            <a:pPr>
              <a:lnSpc>
                <a:spcPct val="90000"/>
              </a:lnSpc>
              <a:spcAft>
                <a:spcPts val="600"/>
              </a:spcAft>
            </a:pPr>
            <a:r>
              <a:rPr lang="en-US" dirty="0">
                <a:solidFill>
                  <a:schemeClr val="accent1">
                    <a:lumMod val="20000"/>
                    <a:lumOff val="80000"/>
                  </a:schemeClr>
                </a:solidFill>
                <a:hlinkClick r:id="rId6">
                  <a:extLst>
                    <a:ext uri="{A12FA001-AC4F-418D-AE19-62706E023703}">
                      <ahyp:hlinkClr xmlns:ahyp="http://schemas.microsoft.com/office/drawing/2018/hyperlinkcolor" val="tx"/>
                    </a:ext>
                  </a:extLst>
                </a:hlinkClick>
              </a:rPr>
              <a:t>vseaman@incog.org</a:t>
            </a:r>
            <a:r>
              <a:rPr lang="en-US" dirty="0">
                <a:solidFill>
                  <a:schemeClr val="accent1">
                    <a:lumMod val="20000"/>
                    <a:lumOff val="80000"/>
                  </a:schemeClr>
                </a:solidFill>
              </a:rPr>
              <a:t> </a:t>
            </a:r>
          </a:p>
          <a:p>
            <a:pPr indent="-228600">
              <a:lnSpc>
                <a:spcPct val="90000"/>
              </a:lnSpc>
              <a:spcAft>
                <a:spcPts val="600"/>
              </a:spcAft>
              <a:buFont typeface="Arial" panose="020B0604020202020204" pitchFamily="34" charset="0"/>
              <a:buChar char="•"/>
            </a:pPr>
            <a:endParaRPr lang="en-US" sz="1600" dirty="0">
              <a:solidFill>
                <a:schemeClr val="bg1"/>
              </a:solidFill>
            </a:endParaRPr>
          </a:p>
        </p:txBody>
      </p:sp>
      <p:sp>
        <p:nvSpPr>
          <p:cNvPr id="2" name="Slide Number Placeholder 1"/>
          <p:cNvSpPr>
            <a:spLocks noGrp="1"/>
          </p:cNvSpPr>
          <p:nvPr>
            <p:ph type="sldNum" sz="quarter" idx="12"/>
          </p:nvPr>
        </p:nvSpPr>
        <p:spPr>
          <a:xfrm>
            <a:off x="8197011" y="6266142"/>
            <a:ext cx="480060" cy="476681"/>
          </a:xfrm>
        </p:spPr>
        <p:txBody>
          <a:bodyPr vert="horz" lIns="91440" tIns="45720" rIns="91440" bIns="45720" rtlCol="0" anchor="ctr">
            <a:normAutofit/>
          </a:bodyPr>
          <a:lstStyle/>
          <a:p>
            <a:pPr algn="ctr">
              <a:spcAft>
                <a:spcPts val="600"/>
              </a:spcAft>
            </a:pPr>
            <a:fld id="{746FB596-432D-499C-9187-B7F052D14381}" type="slidenum">
              <a:rPr lang="en-US" sz="2000">
                <a:solidFill>
                  <a:schemeClr val="tx2"/>
                </a:solidFill>
              </a:rPr>
              <a:pPr algn="ctr">
                <a:spcAft>
                  <a:spcPts val="600"/>
                </a:spcAft>
              </a:pPr>
              <a:t>19</a:t>
            </a:fld>
            <a:endParaRPr lang="en-US" sz="2000" dirty="0">
              <a:solidFill>
                <a:schemeClr val="tx2"/>
              </a:solidFill>
            </a:endParaRPr>
          </a:p>
        </p:txBody>
      </p:sp>
    </p:spTree>
    <p:extLst>
      <p:ext uri="{BB962C8B-B14F-4D97-AF65-F5344CB8AC3E}">
        <p14:creationId xmlns:p14="http://schemas.microsoft.com/office/powerpoint/2010/main" val="2751812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03504" y="1445494"/>
            <a:ext cx="2712642" cy="437657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kern="1200" dirty="0">
                <a:solidFill>
                  <a:schemeClr val="tx1"/>
                </a:solidFill>
                <a:latin typeface="+mj-lt"/>
                <a:ea typeface="+mj-ea"/>
                <a:cs typeface="+mj-cs"/>
              </a:rPr>
              <a:t>Changes to GCSA Employee Training Outreach</a:t>
            </a:r>
          </a:p>
        </p:txBody>
      </p:sp>
      <p:sp>
        <p:nvSpPr>
          <p:cNvPr id="4" name="Slide Number Placeholder 3"/>
          <p:cNvSpPr>
            <a:spLocks noGrp="1"/>
          </p:cNvSpPr>
          <p:nvPr>
            <p:ph type="sldNum" sz="quarter" idx="12"/>
          </p:nvPr>
        </p:nvSpPr>
        <p:spPr>
          <a:xfrm>
            <a:off x="603504" y="603504"/>
            <a:ext cx="411480" cy="548640"/>
          </a:xfrm>
          <a:prstGeom prst="ellipse">
            <a:avLst/>
          </a:prstGeom>
          <a:solidFill>
            <a:srgbClr val="808080"/>
          </a:solidFill>
        </p:spPr>
        <p:txBody>
          <a:bodyPr vert="horz" lIns="91440" tIns="45720" rIns="91440" bIns="45720" rtlCol="0" anchor="ctr">
            <a:noAutofit/>
          </a:bodyPr>
          <a:lstStyle/>
          <a:p>
            <a:pPr algn="ctr">
              <a:spcAft>
                <a:spcPts val="600"/>
              </a:spcAft>
            </a:pPr>
            <a:fld id="{26EF7911-DC9B-4A2A-BA69-BD22654B71C5}" type="slidenum">
              <a:rPr lang="en-US" sz="2000">
                <a:solidFill>
                  <a:srgbClr val="FFFFFF"/>
                </a:solidFill>
              </a:rPr>
              <a:pPr algn="ctr">
                <a:spcAft>
                  <a:spcPts val="600"/>
                </a:spcAft>
              </a:pPr>
              <a:t>2</a:t>
            </a:fld>
            <a:endParaRPr lang="en-US" sz="2000" dirty="0">
              <a:solidFill>
                <a:srgbClr val="FFFFFF"/>
              </a:solidFill>
            </a:endParaRP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0727" y="0"/>
            <a:ext cx="5460987"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2168" y="0"/>
            <a:ext cx="5249546"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3"/>
          <p:cNvSpPr>
            <a:spLocks noChangeArrowheads="1"/>
          </p:cNvSpPr>
          <p:nvPr/>
        </p:nvSpPr>
        <p:spPr bwMode="auto">
          <a:xfrm>
            <a:off x="4050890" y="344129"/>
            <a:ext cx="4984955" cy="6213987"/>
          </a:xfrm>
          <a:prstGeom prst="rect">
            <a:avLst/>
          </a:prstGeom>
        </p:spPr>
        <p:txBody>
          <a:bodyPr vert="horz" lIns="91440" tIns="45720" rIns="91440" bIns="45720" rtlCol="0" anchor="ctr">
            <a:normAutofit/>
          </a:bodyPr>
          <a:lstStyle/>
          <a:p>
            <a:pPr marL="342900" indent="-228600">
              <a:lnSpc>
                <a:spcPct val="90000"/>
              </a:lnSpc>
              <a:spcBef>
                <a:spcPts val="1800"/>
              </a:spcBef>
              <a:buFont typeface="Arial" panose="020B0604020202020204" pitchFamily="34" charset="0"/>
              <a:buChar char="•"/>
            </a:pPr>
            <a:r>
              <a:rPr lang="en-US" sz="2000" u="sng" dirty="0">
                <a:solidFill>
                  <a:schemeClr val="bg1"/>
                </a:solidFill>
              </a:rPr>
              <a:t>Past</a:t>
            </a:r>
            <a:r>
              <a:rPr lang="en-US" sz="2000" dirty="0">
                <a:solidFill>
                  <a:schemeClr val="bg1"/>
                </a:solidFill>
              </a:rPr>
              <a:t> GCSA Employee Training included group workshops held approximately quarterly.</a:t>
            </a:r>
          </a:p>
          <a:p>
            <a:pPr marL="342900" indent="-228600">
              <a:lnSpc>
                <a:spcPct val="90000"/>
              </a:lnSpc>
              <a:spcBef>
                <a:spcPts val="1800"/>
              </a:spcBef>
              <a:buFont typeface="Arial" panose="020B0604020202020204" pitchFamily="34" charset="0"/>
              <a:buChar char="•"/>
            </a:pPr>
            <a:r>
              <a:rPr lang="en-US" sz="2000" dirty="0">
                <a:solidFill>
                  <a:schemeClr val="bg1"/>
                </a:solidFill>
              </a:rPr>
              <a:t>INCOG had to </a:t>
            </a:r>
            <a:r>
              <a:rPr lang="en-US" sz="2000" u="sng" dirty="0">
                <a:solidFill>
                  <a:schemeClr val="bg1"/>
                </a:solidFill>
              </a:rPr>
              <a:t>cancel</a:t>
            </a:r>
            <a:r>
              <a:rPr lang="en-US" sz="2000" dirty="0">
                <a:solidFill>
                  <a:schemeClr val="bg1"/>
                </a:solidFill>
              </a:rPr>
              <a:t> all GCSA Workshops in 2020 and the first half of 2021 due to COVID.</a:t>
            </a:r>
          </a:p>
          <a:p>
            <a:pPr marL="342900" indent="-228600">
              <a:lnSpc>
                <a:spcPct val="90000"/>
              </a:lnSpc>
              <a:spcBef>
                <a:spcPts val="1800"/>
              </a:spcBef>
              <a:buFont typeface="Arial" panose="020B0604020202020204" pitchFamily="34" charset="0"/>
              <a:buChar char="•"/>
            </a:pPr>
            <a:r>
              <a:rPr lang="en-US" sz="2000" dirty="0">
                <a:solidFill>
                  <a:schemeClr val="bg1"/>
                </a:solidFill>
              </a:rPr>
              <a:t>Monthly </a:t>
            </a:r>
            <a:r>
              <a:rPr lang="en-US" sz="2000" u="sng" dirty="0">
                <a:solidFill>
                  <a:schemeClr val="bg1"/>
                </a:solidFill>
              </a:rPr>
              <a:t>Zoom meetings</a:t>
            </a:r>
            <a:r>
              <a:rPr lang="en-US" sz="2000" dirty="0">
                <a:solidFill>
                  <a:schemeClr val="bg1"/>
                </a:solidFill>
              </a:rPr>
              <a:t> have replaced Workshops as a training substitute. </a:t>
            </a:r>
          </a:p>
          <a:p>
            <a:pPr marL="342900" indent="-228600">
              <a:lnSpc>
                <a:spcPct val="90000"/>
              </a:lnSpc>
              <a:spcBef>
                <a:spcPts val="1800"/>
              </a:spcBef>
              <a:buFont typeface="Arial" panose="020B0604020202020204" pitchFamily="34" charset="0"/>
              <a:buChar char="•"/>
            </a:pPr>
            <a:r>
              <a:rPr lang="en-US" sz="2000" dirty="0">
                <a:solidFill>
                  <a:schemeClr val="bg1"/>
                </a:solidFill>
              </a:rPr>
              <a:t>INCOG also prepares annotated </a:t>
            </a:r>
            <a:r>
              <a:rPr lang="en-US" sz="2000" u="sng" dirty="0">
                <a:solidFill>
                  <a:schemeClr val="bg1"/>
                </a:solidFill>
              </a:rPr>
              <a:t>PowerPoints</a:t>
            </a:r>
            <a:r>
              <a:rPr lang="en-US" sz="2000" dirty="0">
                <a:solidFill>
                  <a:schemeClr val="bg1"/>
                </a:solidFill>
              </a:rPr>
              <a:t> and </a:t>
            </a:r>
            <a:r>
              <a:rPr lang="en-US" sz="2000" u="sng" dirty="0">
                <a:solidFill>
                  <a:schemeClr val="bg1"/>
                </a:solidFill>
              </a:rPr>
              <a:t>Workbooks</a:t>
            </a:r>
            <a:r>
              <a:rPr lang="en-US" sz="2000" dirty="0">
                <a:solidFill>
                  <a:schemeClr val="bg1"/>
                </a:solidFill>
              </a:rPr>
              <a:t> of the Zoom meeting material.</a:t>
            </a:r>
          </a:p>
          <a:p>
            <a:pPr marL="342900" indent="-228600">
              <a:lnSpc>
                <a:spcPct val="90000"/>
              </a:lnSpc>
              <a:spcBef>
                <a:spcPts val="1800"/>
              </a:spcBef>
              <a:buFont typeface="Arial" panose="020B0604020202020204" pitchFamily="34" charset="0"/>
              <a:buChar char="•"/>
            </a:pPr>
            <a:r>
              <a:rPr lang="en-US" sz="2000" dirty="0">
                <a:solidFill>
                  <a:schemeClr val="bg1"/>
                </a:solidFill>
              </a:rPr>
              <a:t>These can be used for </a:t>
            </a:r>
            <a:r>
              <a:rPr lang="en-US" sz="2000" u="sng" dirty="0">
                <a:solidFill>
                  <a:schemeClr val="bg1"/>
                </a:solidFill>
              </a:rPr>
              <a:t>local training</a:t>
            </a:r>
            <a:r>
              <a:rPr lang="en-US" sz="2000" dirty="0">
                <a:solidFill>
                  <a:schemeClr val="bg1"/>
                </a:solidFill>
              </a:rPr>
              <a:t> by GCSA Members.</a:t>
            </a:r>
          </a:p>
          <a:p>
            <a:pPr marL="342900" indent="-228600">
              <a:lnSpc>
                <a:spcPct val="90000"/>
              </a:lnSpc>
              <a:spcBef>
                <a:spcPts val="1800"/>
              </a:spcBef>
              <a:buFont typeface="Arial" panose="020B0604020202020204" pitchFamily="34" charset="0"/>
              <a:buChar char="•"/>
            </a:pPr>
            <a:r>
              <a:rPr lang="en-US" sz="2000" dirty="0">
                <a:solidFill>
                  <a:schemeClr val="bg1"/>
                </a:solidFill>
              </a:rPr>
              <a:t>This </a:t>
            </a:r>
            <a:r>
              <a:rPr lang="en-US" sz="2000" u="sng" dirty="0">
                <a:solidFill>
                  <a:schemeClr val="bg1"/>
                </a:solidFill>
              </a:rPr>
              <a:t>6-part series</a:t>
            </a:r>
            <a:r>
              <a:rPr lang="en-US" sz="2000" dirty="0">
                <a:solidFill>
                  <a:schemeClr val="bg1"/>
                </a:solidFill>
              </a:rPr>
              <a:t> of MCM-6 training material covers the new 2021 OKR04 MCM-6 Good Housekeeping training requirements.</a:t>
            </a:r>
          </a:p>
        </p:txBody>
      </p:sp>
    </p:spTree>
    <p:extLst>
      <p:ext uri="{BB962C8B-B14F-4D97-AF65-F5344CB8AC3E}">
        <p14:creationId xmlns:p14="http://schemas.microsoft.com/office/powerpoint/2010/main" val="50252882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EF7911-DC9B-4A2A-BA69-BD22654B71C5}" type="slidenum">
              <a:rPr lang="en-US" sz="2000" smtClean="0"/>
              <a:t>3</a:t>
            </a:fld>
            <a:endParaRPr lang="en-US" sz="2000" dirty="0"/>
          </a:p>
        </p:txBody>
      </p:sp>
      <p:sp>
        <p:nvSpPr>
          <p:cNvPr id="3" name="Rectangle 2"/>
          <p:cNvSpPr>
            <a:spLocks noChangeArrowheads="1"/>
          </p:cNvSpPr>
          <p:nvPr/>
        </p:nvSpPr>
        <p:spPr bwMode="auto">
          <a:xfrm>
            <a:off x="115910" y="152400"/>
            <a:ext cx="8937938" cy="762000"/>
          </a:xfrm>
          <a:prstGeom prst="rect">
            <a:avLst/>
          </a:prstGeom>
          <a:noFill/>
          <a:ln w="9525">
            <a:noFill/>
            <a:miter lim="800000"/>
            <a:headEnd/>
            <a:tailEnd/>
          </a:ln>
          <a:effectLst/>
        </p:spPr>
        <p:txBody>
          <a:bodyPr anchor="ctr"/>
          <a:lstStyle/>
          <a:p>
            <a:r>
              <a:rPr lang="en-US" sz="4000" u="sng" dirty="0">
                <a:solidFill>
                  <a:schemeClr val="bg2">
                    <a:lumMod val="25000"/>
                  </a:schemeClr>
                </a:solidFill>
                <a:latin typeface="Calibri" pitchFamily="34" charset="0"/>
                <a:ea typeface="+mj-ea"/>
                <a:cs typeface="Calibri" pitchFamily="34" charset="0"/>
              </a:rPr>
              <a:t>2015</a:t>
            </a:r>
            <a:r>
              <a:rPr lang="en-US" sz="4000" dirty="0">
                <a:solidFill>
                  <a:schemeClr val="bg2">
                    <a:lumMod val="25000"/>
                  </a:schemeClr>
                </a:solidFill>
                <a:latin typeface="Calibri" pitchFamily="34" charset="0"/>
                <a:ea typeface="+mj-ea"/>
                <a:cs typeface="Calibri" pitchFamily="34" charset="0"/>
              </a:rPr>
              <a:t> OKR04 MCM-6 Employee Training</a:t>
            </a:r>
          </a:p>
        </p:txBody>
      </p:sp>
      <p:graphicFrame>
        <p:nvGraphicFramePr>
          <p:cNvPr id="6" name="Table 5"/>
          <p:cNvGraphicFramePr>
            <a:graphicFrameLocks noGrp="1"/>
          </p:cNvGraphicFramePr>
          <p:nvPr>
            <p:extLst>
              <p:ext uri="{D42A27DB-BD31-4B8C-83A1-F6EECF244321}">
                <p14:modId xmlns:p14="http://schemas.microsoft.com/office/powerpoint/2010/main" val="2681420501"/>
              </p:ext>
            </p:extLst>
          </p:nvPr>
        </p:nvGraphicFramePr>
        <p:xfrm>
          <a:off x="388619" y="1314030"/>
          <a:ext cx="8351968" cy="4751150"/>
        </p:xfrm>
        <a:graphic>
          <a:graphicData uri="http://schemas.openxmlformats.org/drawingml/2006/table">
            <a:tbl>
              <a:tblPr firstRow="1" firstCol="1" bandRow="1"/>
              <a:tblGrid>
                <a:gridCol w="1865054">
                  <a:extLst>
                    <a:ext uri="{9D8B030D-6E8A-4147-A177-3AD203B41FA5}">
                      <a16:colId xmlns:a16="http://schemas.microsoft.com/office/drawing/2014/main" val="20000"/>
                    </a:ext>
                  </a:extLst>
                </a:gridCol>
                <a:gridCol w="3602182">
                  <a:extLst>
                    <a:ext uri="{9D8B030D-6E8A-4147-A177-3AD203B41FA5}">
                      <a16:colId xmlns:a16="http://schemas.microsoft.com/office/drawing/2014/main" val="20001"/>
                    </a:ext>
                  </a:extLst>
                </a:gridCol>
                <a:gridCol w="2884732">
                  <a:extLst>
                    <a:ext uri="{9D8B030D-6E8A-4147-A177-3AD203B41FA5}">
                      <a16:colId xmlns:a16="http://schemas.microsoft.com/office/drawing/2014/main" val="20002"/>
                    </a:ext>
                  </a:extLst>
                </a:gridCol>
              </a:tblGrid>
              <a:tr h="488940">
                <a:tc>
                  <a:txBody>
                    <a:bodyPr/>
                    <a:lstStyle/>
                    <a:p>
                      <a:pPr marL="0" marR="0" algn="l">
                        <a:lnSpc>
                          <a:spcPct val="100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OKR04 Part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l">
                        <a:lnSpc>
                          <a:spcPct val="100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Training Topics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l">
                        <a:lnSpc>
                          <a:spcPct val="100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Notes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0"/>
                  </a:ext>
                </a:extLst>
              </a:tr>
              <a:tr h="1171139">
                <a:tc>
                  <a:txBody>
                    <a:bodyPr/>
                    <a:lstStyle/>
                    <a:p>
                      <a:pPr marL="0" marR="0" algn="l">
                        <a:lnSpc>
                          <a:spcPct val="100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IV.C.6.a</a:t>
                      </a:r>
                      <a:r>
                        <a:rPr lang="en-US" sz="1800" dirty="0">
                          <a:effectLst/>
                          <a:latin typeface="Calibri" panose="020F0502020204030204" pitchFamily="34" charset="0"/>
                          <a:ea typeface="Calibri" panose="020F0502020204030204" pitchFamily="34" charset="0"/>
                          <a:cs typeface="Times New Roman" panose="02020603050405020304" pitchFamily="18" charset="0"/>
                        </a:rPr>
                        <a:t>   Good Housekeeping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preventing or reducing pollutant runoff from MS4 operations</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Operation and maintenance program training component with the goal of…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8940">
                <a:tc rowSpan="4">
                  <a:txBody>
                    <a:bodyPr/>
                    <a:lstStyle/>
                    <a:p>
                      <a:pPr marL="0" marR="0" algn="l">
                        <a:lnSpc>
                          <a:spcPct val="100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IV.C.6.a(1)   </a:t>
                      </a:r>
                      <a:r>
                        <a:rPr lang="en-US" sz="1800" dirty="0">
                          <a:effectLst/>
                          <a:latin typeface="Calibri" panose="020F0502020204030204" pitchFamily="34" charset="0"/>
                          <a:ea typeface="Calibri" panose="020F0502020204030204" pitchFamily="34" charset="0"/>
                          <a:cs typeface="Times New Roman" panose="02020603050405020304" pitchFamily="18" charset="0"/>
                        </a:rPr>
                        <a:t>Good Housekeeping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“park and open space maintenance”</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4">
                  <a:txBody>
                    <a:bodyPr/>
                    <a:lstStyle/>
                    <a:p>
                      <a:pPr marL="0" marR="0" algn="l">
                        <a:lnSpc>
                          <a:spcPct val="100000"/>
                        </a:lnSpc>
                        <a:spcBef>
                          <a:spcPts val="0"/>
                        </a:spcBef>
                        <a:spcAft>
                          <a:spcPts val="0"/>
                        </a:spcAft>
                      </a:pPr>
                      <a:r>
                        <a:rPr lang="en-US" sz="1800"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u="none" dirty="0">
                          <a:effectLst/>
                          <a:latin typeface="Calibri" panose="020F0502020204030204" pitchFamily="34" charset="0"/>
                          <a:ea typeface="Calibri" panose="020F0502020204030204" pitchFamily="34" charset="0"/>
                          <a:cs typeface="Times New Roman" panose="02020603050405020304" pitchFamily="18" charset="0"/>
                        </a:rPr>
                        <a:t>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mployee training to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prevent and reduce stormwater pollution from activities such as</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488940">
                <a:tc vMerge="1">
                  <a:txBody>
                    <a:bodyPr/>
                    <a:lstStyle/>
                    <a:p>
                      <a:endParaRPr lang="en-US"/>
                    </a:p>
                  </a:txBody>
                  <a:tcPr/>
                </a:tc>
                <a:tc>
                  <a:txBody>
                    <a:bodyPr/>
                    <a:lstStyle/>
                    <a:p>
                      <a:pPr marL="0" marR="0" algn="l">
                        <a:lnSpc>
                          <a:spcPct val="100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“fleet and building maintenance”</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xBody>
                    <a:bodyPr/>
                    <a:lstStyle/>
                    <a:p>
                      <a:endParaRPr lang="en-US"/>
                    </a:p>
                  </a:txBody>
                  <a:tcPr/>
                </a:tc>
                <a:extLst>
                  <a:ext uri="{0D108BD9-81ED-4DB2-BD59-A6C34878D82A}">
                    <a16:rowId xmlns:a16="http://schemas.microsoft.com/office/drawing/2014/main" val="10003"/>
                  </a:ext>
                </a:extLst>
              </a:tr>
              <a:tr h="726599">
                <a:tc vMerge="1">
                  <a:txBody>
                    <a:bodyPr/>
                    <a:lstStyle/>
                    <a:p>
                      <a:endParaRPr lang="en-US"/>
                    </a:p>
                  </a:txBody>
                  <a:tcPr/>
                </a:tc>
                <a:tc>
                  <a:txBody>
                    <a:bodyPr/>
                    <a:lstStyle/>
                    <a:p>
                      <a:pPr marL="0" marR="0" algn="l">
                        <a:lnSpc>
                          <a:spcPct val="100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 construction and land disturbances”</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xBody>
                    <a:bodyPr/>
                    <a:lstStyle/>
                    <a:p>
                      <a:endParaRPr lang="en-US"/>
                    </a:p>
                  </a:txBody>
                  <a:tcPr/>
                </a:tc>
                <a:extLst>
                  <a:ext uri="{0D108BD9-81ED-4DB2-BD59-A6C34878D82A}">
                    <a16:rowId xmlns:a16="http://schemas.microsoft.com/office/drawing/2014/main" val="10004"/>
                  </a:ext>
                </a:extLst>
              </a:tr>
              <a:tr h="488940">
                <a:tc vMerge="1">
                  <a:txBody>
                    <a:bodyPr/>
                    <a:lstStyle/>
                    <a:p>
                      <a:endParaRPr lang="en-US"/>
                    </a:p>
                  </a:txBody>
                  <a:tcPr/>
                </a:tc>
                <a:tc>
                  <a:txBody>
                    <a:bodyPr/>
                    <a:lstStyle/>
                    <a:p>
                      <a:pPr marL="0" marR="0" algn="l">
                        <a:lnSpc>
                          <a:spcPct val="100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“stormwater system maintenance”</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xBody>
                    <a:bodyPr/>
                    <a:lstStyle/>
                    <a:p>
                      <a:endParaRPr lang="en-US"/>
                    </a:p>
                  </a:txBody>
                  <a:tcPr/>
                </a:tc>
                <a:extLst>
                  <a:ext uri="{0D108BD9-81ED-4DB2-BD59-A6C34878D82A}">
                    <a16:rowId xmlns:a16="http://schemas.microsoft.com/office/drawing/2014/main" val="10005"/>
                  </a:ext>
                </a:extLst>
              </a:tr>
              <a:tr h="897652">
                <a:tc>
                  <a:txBody>
                    <a:bodyPr/>
                    <a:lstStyle/>
                    <a:p>
                      <a:pPr marL="0" marR="0" algn="l">
                        <a:lnSpc>
                          <a:spcPct val="100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IV.C.6.a(2)   </a:t>
                      </a:r>
                      <a:r>
                        <a:rPr lang="en-US" sz="1800" dirty="0">
                          <a:effectLst/>
                          <a:latin typeface="Calibri" panose="020F0502020204030204" pitchFamily="34" charset="0"/>
                          <a:ea typeface="Calibri" panose="020F0502020204030204" pitchFamily="34" charset="0"/>
                          <a:cs typeface="Times New Roman" panose="02020603050405020304" pitchFamily="18" charset="0"/>
                        </a:rPr>
                        <a:t>Good Housekeeping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prevent and reduce stormwater pollution from MS4 activities.</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…employee training and education program to…</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0856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EF7911-DC9B-4A2A-BA69-BD22654B71C5}" type="slidenum">
              <a:rPr lang="en-US" sz="2000" smtClean="0"/>
              <a:t>4</a:t>
            </a:fld>
            <a:endParaRPr lang="en-US" sz="2000" dirty="0"/>
          </a:p>
        </p:txBody>
      </p:sp>
      <p:sp>
        <p:nvSpPr>
          <p:cNvPr id="3" name="Rectangle 2"/>
          <p:cNvSpPr>
            <a:spLocks noChangeArrowheads="1"/>
          </p:cNvSpPr>
          <p:nvPr/>
        </p:nvSpPr>
        <p:spPr bwMode="auto">
          <a:xfrm>
            <a:off x="115910" y="152400"/>
            <a:ext cx="8937938" cy="762000"/>
          </a:xfrm>
          <a:prstGeom prst="rect">
            <a:avLst/>
          </a:prstGeom>
          <a:noFill/>
          <a:ln w="9525">
            <a:noFill/>
            <a:miter lim="800000"/>
            <a:headEnd/>
            <a:tailEnd/>
          </a:ln>
          <a:effectLst/>
        </p:spPr>
        <p:txBody>
          <a:bodyPr anchor="ctr"/>
          <a:lstStyle/>
          <a:p>
            <a:r>
              <a:rPr lang="en-US" sz="4000" u="sng" dirty="0">
                <a:solidFill>
                  <a:schemeClr val="bg2">
                    <a:lumMod val="25000"/>
                  </a:schemeClr>
                </a:solidFill>
                <a:latin typeface="Calibri" pitchFamily="34" charset="0"/>
                <a:ea typeface="+mj-ea"/>
                <a:cs typeface="Calibri" pitchFamily="34" charset="0"/>
              </a:rPr>
              <a:t>2021</a:t>
            </a:r>
            <a:r>
              <a:rPr lang="en-US" sz="4000" dirty="0">
                <a:solidFill>
                  <a:schemeClr val="bg2">
                    <a:lumMod val="25000"/>
                  </a:schemeClr>
                </a:solidFill>
                <a:latin typeface="Calibri" pitchFamily="34" charset="0"/>
                <a:ea typeface="+mj-ea"/>
                <a:cs typeface="Calibri" pitchFamily="34" charset="0"/>
              </a:rPr>
              <a:t> OKR04 MCM-6 Employee Training</a:t>
            </a:r>
          </a:p>
        </p:txBody>
      </p:sp>
      <p:graphicFrame>
        <p:nvGraphicFramePr>
          <p:cNvPr id="5" name="Table 4"/>
          <p:cNvGraphicFramePr>
            <a:graphicFrameLocks noGrp="1"/>
          </p:cNvGraphicFramePr>
          <p:nvPr>
            <p:extLst>
              <p:ext uri="{D42A27DB-BD31-4B8C-83A1-F6EECF244321}">
                <p14:modId xmlns:p14="http://schemas.microsoft.com/office/powerpoint/2010/main" val="2693257693"/>
              </p:ext>
            </p:extLst>
          </p:nvPr>
        </p:nvGraphicFramePr>
        <p:xfrm>
          <a:off x="295565" y="1265639"/>
          <a:ext cx="8391235" cy="4848835"/>
        </p:xfrm>
        <a:graphic>
          <a:graphicData uri="http://schemas.openxmlformats.org/drawingml/2006/table">
            <a:tbl>
              <a:tblPr firstRow="1" firstCol="1" bandRow="1"/>
              <a:tblGrid>
                <a:gridCol w="1496290">
                  <a:extLst>
                    <a:ext uri="{9D8B030D-6E8A-4147-A177-3AD203B41FA5}">
                      <a16:colId xmlns:a16="http://schemas.microsoft.com/office/drawing/2014/main" val="20000"/>
                    </a:ext>
                  </a:extLst>
                </a:gridCol>
                <a:gridCol w="3546763">
                  <a:extLst>
                    <a:ext uri="{9D8B030D-6E8A-4147-A177-3AD203B41FA5}">
                      <a16:colId xmlns:a16="http://schemas.microsoft.com/office/drawing/2014/main" val="20001"/>
                    </a:ext>
                  </a:extLst>
                </a:gridCol>
                <a:gridCol w="3348182">
                  <a:extLst>
                    <a:ext uri="{9D8B030D-6E8A-4147-A177-3AD203B41FA5}">
                      <a16:colId xmlns:a16="http://schemas.microsoft.com/office/drawing/2014/main" val="20002"/>
                    </a:ext>
                  </a:extLst>
                </a:gridCol>
              </a:tblGrid>
              <a:tr h="416207">
                <a:tc>
                  <a:txBody>
                    <a:bodyPr/>
                    <a:lstStyle/>
                    <a:p>
                      <a:pPr marL="0" marR="0" algn="l">
                        <a:lnSpc>
                          <a:spcPct val="100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OKR04 Part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l">
                        <a:lnSpc>
                          <a:spcPct val="100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Training Topics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l">
                        <a:lnSpc>
                          <a:spcPct val="100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Notes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0"/>
                  </a:ext>
                </a:extLst>
              </a:tr>
              <a:tr h="1237024">
                <a:tc>
                  <a:txBody>
                    <a:bodyPr/>
                    <a:lstStyle/>
                    <a:p>
                      <a:pPr marL="0" marR="0" algn="l">
                        <a:lnSpc>
                          <a:spcPct val="100000"/>
                        </a:lnSpc>
                        <a:spcBef>
                          <a:spcPts val="0"/>
                        </a:spcBef>
                        <a:spcAft>
                          <a:spcPts val="0"/>
                        </a:spcAft>
                      </a:pPr>
                      <a:r>
                        <a:rPr lang="en-US" sz="1800" b="1" kern="1200" dirty="0">
                          <a:solidFill>
                            <a:schemeClr val="tx1"/>
                          </a:solidFill>
                          <a:effectLst/>
                          <a:latin typeface="+mn-lt"/>
                          <a:ea typeface="+mn-ea"/>
                          <a:cs typeface="+mn-cs"/>
                        </a:rPr>
                        <a:t>V.C.1.a.ii.(5)</a:t>
                      </a:r>
                      <a:r>
                        <a:rPr lang="en-US" sz="1800" kern="1200" dirty="0">
                          <a:solidFill>
                            <a:schemeClr val="tx1"/>
                          </a:solidFill>
                          <a:effectLst/>
                          <a:latin typeface="+mn-lt"/>
                          <a:ea typeface="+mn-ea"/>
                          <a:cs typeface="+mn-cs"/>
                        </a:rPr>
                        <a:t> </a:t>
                      </a:r>
                    </a:p>
                    <a:p>
                      <a:pPr marL="0" marR="0" algn="l">
                        <a:lnSpc>
                          <a:spcPct val="100000"/>
                        </a:lnSpc>
                        <a:spcBef>
                          <a:spcPts val="0"/>
                        </a:spcBef>
                        <a:spcAft>
                          <a:spcPts val="0"/>
                        </a:spcAft>
                      </a:pPr>
                      <a:r>
                        <a:rPr lang="en-US" sz="1800" kern="1200" dirty="0">
                          <a:solidFill>
                            <a:schemeClr val="tx1"/>
                          </a:solidFill>
                          <a:effectLst/>
                          <a:latin typeface="+mn-lt"/>
                          <a:ea typeface="+mn-ea"/>
                          <a:cs typeface="+mn-cs"/>
                        </a:rPr>
                        <a:t>(MCM-1)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kern="1200" dirty="0">
                          <a:solidFill>
                            <a:schemeClr val="tx1"/>
                          </a:solidFill>
                          <a:effectLst/>
                          <a:latin typeface="+mn-lt"/>
                          <a:ea typeface="+mn-ea"/>
                          <a:cs typeface="+mn-cs"/>
                        </a:rPr>
                        <a:t>“</a:t>
                      </a:r>
                      <a:r>
                        <a:rPr lang="en-US" sz="1800" i="1" kern="1200" dirty="0">
                          <a:solidFill>
                            <a:schemeClr val="tx1"/>
                          </a:solidFill>
                          <a:effectLst/>
                          <a:latin typeface="+mn-lt"/>
                          <a:ea typeface="+mn-ea"/>
                          <a:cs typeface="+mn-cs"/>
                        </a:rPr>
                        <a:t>conduct staff training to prevent and reduce stormwater pollution from MS4 activities</a:t>
                      </a:r>
                      <a:r>
                        <a:rPr lang="en-US" sz="1800" kern="1200" dirty="0">
                          <a:solidFill>
                            <a:schemeClr val="tx1"/>
                          </a:solidFill>
                          <a:effectLst/>
                          <a:latin typeface="+mn-lt"/>
                          <a:ea typeface="+mn-ea"/>
                          <a:cs typeface="+mn-cs"/>
                        </a:rPr>
                        <a: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kern="1200" dirty="0">
                          <a:solidFill>
                            <a:schemeClr val="tx1"/>
                          </a:solidFill>
                          <a:effectLst/>
                          <a:latin typeface="+mn-lt"/>
                          <a:ea typeface="+mn-ea"/>
                          <a:cs typeface="+mn-cs"/>
                        </a:rPr>
                        <a:t>An MCM-1 requirement to address MCM-6 training.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37024">
                <a:tc>
                  <a:txBody>
                    <a:bodyPr/>
                    <a:lstStyle/>
                    <a:p>
                      <a:pPr marL="0" marR="0" algn="l">
                        <a:lnSpc>
                          <a:spcPct val="100000"/>
                        </a:lnSpc>
                        <a:spcBef>
                          <a:spcPts val="0"/>
                        </a:spcBef>
                        <a:spcAft>
                          <a:spcPts val="0"/>
                        </a:spcAft>
                      </a:pPr>
                      <a:r>
                        <a:rPr lang="en-US" sz="1800" b="1" kern="1200" dirty="0">
                          <a:solidFill>
                            <a:schemeClr val="tx1"/>
                          </a:solidFill>
                          <a:effectLst/>
                          <a:latin typeface="+mn-lt"/>
                          <a:ea typeface="+mn-ea"/>
                          <a:cs typeface="+mn-cs"/>
                        </a:rPr>
                        <a:t>V.C.1.a.ii.(5)</a:t>
                      </a:r>
                      <a:r>
                        <a:rPr lang="en-US" sz="1800" kern="1200" dirty="0">
                          <a:solidFill>
                            <a:schemeClr val="tx1"/>
                          </a:solidFill>
                          <a:effectLst/>
                          <a:latin typeface="+mn-lt"/>
                          <a:ea typeface="+mn-ea"/>
                          <a:cs typeface="+mn-cs"/>
                        </a:rPr>
                        <a:t> </a:t>
                      </a:r>
                    </a:p>
                    <a:p>
                      <a:pPr marL="0" marR="0" algn="l">
                        <a:lnSpc>
                          <a:spcPct val="100000"/>
                        </a:lnSpc>
                        <a:spcBef>
                          <a:spcPts val="0"/>
                        </a:spcBef>
                        <a:spcAft>
                          <a:spcPts val="0"/>
                        </a:spcAft>
                      </a:pPr>
                      <a:r>
                        <a:rPr lang="en-US" sz="1800" kern="1200" dirty="0">
                          <a:solidFill>
                            <a:schemeClr val="tx1"/>
                          </a:solidFill>
                          <a:effectLst/>
                          <a:latin typeface="+mn-lt"/>
                          <a:ea typeface="+mn-ea"/>
                          <a:cs typeface="+mn-cs"/>
                        </a:rPr>
                        <a:t>(MCM-1)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Category 1:  train every 2 years</a:t>
                      </a:r>
                    </a:p>
                    <a:p>
                      <a:pPr marL="0" marR="0" algn="l">
                        <a:lnSpc>
                          <a:spcPct val="100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Category 2:  train once each year</a:t>
                      </a:r>
                    </a:p>
                    <a:p>
                      <a:pPr marL="0" marR="0" algn="l">
                        <a:lnSpc>
                          <a:spcPct val="100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Category 3:  train once each year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kern="1200" dirty="0">
                          <a:solidFill>
                            <a:schemeClr val="tx1"/>
                          </a:solidFill>
                          <a:effectLst/>
                          <a:latin typeface="+mn-lt"/>
                          <a:ea typeface="+mn-ea"/>
                          <a:cs typeface="+mn-cs"/>
                        </a:rPr>
                        <a:t>This V.C.1.a.ii.(5) MCM-1 training schedule likely also applies to V.C.6.a MCM-6 training (below).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698349"/>
                  </a:ext>
                </a:extLst>
              </a:tr>
              <a:tr h="1958580">
                <a:tc>
                  <a:txBody>
                    <a:bodyPr/>
                    <a:lstStyle/>
                    <a:p>
                      <a:pPr marL="0" marR="0" algn="l">
                        <a:lnSpc>
                          <a:spcPct val="100000"/>
                        </a:lnSpc>
                        <a:spcBef>
                          <a:spcPts val="0"/>
                        </a:spcBef>
                        <a:spcAft>
                          <a:spcPts val="0"/>
                        </a:spcAft>
                      </a:pPr>
                      <a:r>
                        <a:rPr lang="en-US" sz="1800" b="1" kern="1200" dirty="0">
                          <a:solidFill>
                            <a:schemeClr val="tx1"/>
                          </a:solidFill>
                          <a:effectLst/>
                          <a:latin typeface="+mn-lt"/>
                          <a:ea typeface="+mn-ea"/>
                          <a:cs typeface="+mn-cs"/>
                        </a:rPr>
                        <a:t>V.C.6.a</a:t>
                      </a:r>
                    </a:p>
                    <a:p>
                      <a:pPr marL="0" marR="0" algn="l">
                        <a:lnSpc>
                          <a:spcPct val="100000"/>
                        </a:lnSpc>
                        <a:spcBef>
                          <a:spcPts val="0"/>
                        </a:spcBef>
                        <a:spcAft>
                          <a:spcPts val="0"/>
                        </a:spcAft>
                      </a:pPr>
                      <a:r>
                        <a:rPr lang="en-US" sz="1800" b="0" kern="1200" dirty="0">
                          <a:solidFill>
                            <a:schemeClr val="tx1"/>
                          </a:solidFill>
                          <a:effectLst/>
                          <a:latin typeface="+mn-lt"/>
                          <a:ea typeface="+mn-ea"/>
                          <a:cs typeface="+mn-cs"/>
                        </a:rPr>
                        <a:t>(MCM-6)</a:t>
                      </a:r>
                      <a:endParaRPr lang="en-US" sz="20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r>
                        <a:rPr lang="en-US" sz="1800" kern="1200" dirty="0">
                          <a:solidFill>
                            <a:schemeClr val="tx1"/>
                          </a:solidFill>
                          <a:effectLst/>
                          <a:latin typeface="+mn-lt"/>
                          <a:ea typeface="+mn-ea"/>
                          <a:cs typeface="+mn-cs"/>
                        </a:rPr>
                        <a:t>“…</a:t>
                      </a:r>
                      <a:r>
                        <a:rPr lang="en-US" sz="1800" i="1" kern="1200" dirty="0">
                          <a:solidFill>
                            <a:schemeClr val="tx1"/>
                          </a:solidFill>
                          <a:effectLst/>
                          <a:latin typeface="+mn-lt"/>
                          <a:ea typeface="+mn-ea"/>
                          <a:cs typeface="+mn-cs"/>
                        </a:rPr>
                        <a:t>MS4 operations such as streets, roads, highways, parking lots, maintenance and storage yards, fueling areas, waste transfer stations, fleet or maintenance shops, salt/sand storage locations and snow disposal areas</a:t>
                      </a:r>
                      <a:r>
                        <a:rPr lang="en-US" sz="1800" kern="1200" dirty="0">
                          <a:solidFill>
                            <a:schemeClr val="tx1"/>
                          </a:solidFill>
                          <a:effectLst/>
                          <a:latin typeface="+mn-lt"/>
                          <a:ea typeface="+mn-ea"/>
                          <a:cs typeface="+mn-cs"/>
                        </a:rPr>
                        <a: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r>
                        <a:rPr lang="en-US" sz="1800" kern="1200" dirty="0">
                          <a:solidFill>
                            <a:schemeClr val="tx1"/>
                          </a:solidFill>
                          <a:effectLst/>
                          <a:latin typeface="+mn-lt"/>
                          <a:ea typeface="+mn-ea"/>
                          <a:cs typeface="+mn-cs"/>
                        </a:rPr>
                        <a:t>MCM-6 includes a training component in the MS4’s Operation and Maintenance program with “</a:t>
                      </a:r>
                      <a:r>
                        <a:rPr lang="en-US" sz="1800" i="1" kern="1200" dirty="0">
                          <a:solidFill>
                            <a:schemeClr val="tx1"/>
                          </a:solidFill>
                          <a:effectLst/>
                          <a:latin typeface="+mn-lt"/>
                          <a:ea typeface="+mn-ea"/>
                          <a:cs typeface="+mn-cs"/>
                        </a:rPr>
                        <a:t>the ultimate goal of preventing or reducing pollutant runoff from</a:t>
                      </a:r>
                      <a:r>
                        <a:rPr lang="en-US" sz="1800" kern="1200" dirty="0">
                          <a:solidFill>
                            <a:schemeClr val="tx1"/>
                          </a:solidFill>
                          <a:effectLst/>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910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240022" y="365760"/>
            <a:ext cx="7274712"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2015 OKR04 “Employee Training”</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3"/>
          <p:cNvSpPr>
            <a:spLocks noChangeArrowheads="1"/>
          </p:cNvSpPr>
          <p:nvPr/>
        </p:nvSpPr>
        <p:spPr bwMode="auto">
          <a:xfrm>
            <a:off x="806245" y="1920240"/>
            <a:ext cx="7708489" cy="4297680"/>
          </a:xfrm>
          <a:prstGeom prst="rect">
            <a:avLst/>
          </a:prstGeom>
        </p:spPr>
        <p:txBody>
          <a:bodyPr vert="horz" lIns="91440" tIns="45720" rIns="91440" bIns="45720" rtlCol="0" anchor="t">
            <a:normAutofit/>
          </a:bodyPr>
          <a:lstStyle/>
          <a:p>
            <a:pPr marL="342900" indent="-228600">
              <a:lnSpc>
                <a:spcPct val="90000"/>
              </a:lnSpc>
              <a:spcBef>
                <a:spcPts val="1800"/>
              </a:spcBef>
              <a:buFont typeface="Arial" panose="020B0604020202020204" pitchFamily="34" charset="0"/>
              <a:buChar char="•"/>
            </a:pPr>
            <a:r>
              <a:rPr lang="en-US" sz="2200" dirty="0"/>
              <a:t>DEQ has allowed a variety of MS4 activities as “training”:</a:t>
            </a:r>
          </a:p>
          <a:p>
            <a:pPr marL="800100" lvl="1" indent="-228600">
              <a:lnSpc>
                <a:spcPct val="90000"/>
              </a:lnSpc>
              <a:spcBef>
                <a:spcPts val="1800"/>
              </a:spcBef>
              <a:buFont typeface="Arial" panose="020B0604020202020204" pitchFamily="34" charset="0"/>
              <a:buChar char="•"/>
            </a:pPr>
            <a:r>
              <a:rPr lang="en-US" sz="2200" dirty="0">
                <a:solidFill>
                  <a:schemeClr val="accent1">
                    <a:lumMod val="50000"/>
                  </a:schemeClr>
                </a:solidFill>
              </a:rPr>
              <a:t>Discussing OKR04 and stormwater issues in staff meetings.</a:t>
            </a:r>
          </a:p>
          <a:p>
            <a:pPr marL="800100" lvl="1" indent="-228600">
              <a:lnSpc>
                <a:spcPct val="90000"/>
              </a:lnSpc>
              <a:spcBef>
                <a:spcPts val="1800"/>
              </a:spcBef>
              <a:buFont typeface="Arial" panose="020B0604020202020204" pitchFamily="34" charset="0"/>
              <a:buChar char="•"/>
            </a:pPr>
            <a:r>
              <a:rPr lang="en-US" sz="2200" dirty="0">
                <a:solidFill>
                  <a:schemeClr val="accent1">
                    <a:lumMod val="50000"/>
                  </a:schemeClr>
                </a:solidFill>
              </a:rPr>
              <a:t>Stormwater discussions in municipal council / commission meetings.</a:t>
            </a:r>
          </a:p>
          <a:p>
            <a:pPr marL="800100" lvl="1" indent="-228600">
              <a:lnSpc>
                <a:spcPct val="90000"/>
              </a:lnSpc>
              <a:spcBef>
                <a:spcPts val="1800"/>
              </a:spcBef>
              <a:buFont typeface="Arial" panose="020B0604020202020204" pitchFamily="34" charset="0"/>
              <a:buChar char="•"/>
            </a:pPr>
            <a:r>
              <a:rPr lang="en-US" sz="2200" dirty="0">
                <a:solidFill>
                  <a:schemeClr val="accent1">
                    <a:lumMod val="50000"/>
                  </a:schemeClr>
                </a:solidFill>
              </a:rPr>
              <a:t>Webinars, workshops, classes, courses, documents, etc.</a:t>
            </a:r>
          </a:p>
          <a:p>
            <a:pPr marL="342900" indent="-228600">
              <a:lnSpc>
                <a:spcPct val="90000"/>
              </a:lnSpc>
              <a:spcBef>
                <a:spcPts val="1800"/>
              </a:spcBef>
              <a:buFont typeface="Arial" panose="020B0604020202020204" pitchFamily="34" charset="0"/>
              <a:buChar char="•"/>
            </a:pPr>
            <a:r>
              <a:rPr lang="en-US" sz="2200" dirty="0"/>
              <a:t>Records must be kept of all such training activities:</a:t>
            </a:r>
          </a:p>
          <a:p>
            <a:pPr marL="800100" lvl="1" indent="-228600">
              <a:lnSpc>
                <a:spcPct val="90000"/>
              </a:lnSpc>
              <a:spcBef>
                <a:spcPts val="1800"/>
              </a:spcBef>
              <a:buFont typeface="Arial" panose="020B0604020202020204" pitchFamily="34" charset="0"/>
              <a:buChar char="•"/>
            </a:pPr>
            <a:r>
              <a:rPr lang="en-US" sz="2200" dirty="0">
                <a:solidFill>
                  <a:schemeClr val="accent1">
                    <a:lumMod val="50000"/>
                  </a:schemeClr>
                </a:solidFill>
              </a:rPr>
              <a:t>For each employee and for the Annual Report.</a:t>
            </a:r>
          </a:p>
          <a:p>
            <a:pPr marL="800100" lvl="1" indent="-228600">
              <a:lnSpc>
                <a:spcPct val="90000"/>
              </a:lnSpc>
              <a:spcBef>
                <a:spcPts val="1800"/>
              </a:spcBef>
              <a:buFont typeface="Arial" panose="020B0604020202020204" pitchFamily="34" charset="0"/>
              <a:buChar char="•"/>
            </a:pPr>
            <a:r>
              <a:rPr lang="en-US" sz="2200" dirty="0">
                <a:solidFill>
                  <a:schemeClr val="accent1">
                    <a:lumMod val="50000"/>
                  </a:schemeClr>
                </a:solidFill>
              </a:rPr>
              <a:t>Who, what, where, when…</a:t>
            </a:r>
          </a:p>
          <a:p>
            <a:pPr marL="342900" indent="-228600">
              <a:lnSpc>
                <a:spcPct val="90000"/>
              </a:lnSpc>
              <a:spcBef>
                <a:spcPts val="1800"/>
              </a:spcBef>
              <a:buFont typeface="Arial" panose="020B0604020202020204" pitchFamily="34" charset="0"/>
              <a:buChar char="•"/>
            </a:pPr>
            <a:endParaRPr lang="en-US" sz="1900" dirty="0"/>
          </a:p>
        </p:txBody>
      </p:sp>
      <p:sp>
        <p:nvSpPr>
          <p:cNvPr id="4" name="Slide Number Placeholder 3"/>
          <p:cNvSpPr>
            <a:spLocks noGrp="1"/>
          </p:cNvSpPr>
          <p:nvPr>
            <p:ph type="sldNum" sz="quarter" idx="12"/>
          </p:nvPr>
        </p:nvSpPr>
        <p:spPr>
          <a:xfrm>
            <a:off x="7067696" y="6351348"/>
            <a:ext cx="1447038" cy="365125"/>
          </a:xfrm>
        </p:spPr>
        <p:txBody>
          <a:bodyPr vert="horz" lIns="91440" tIns="45720" rIns="91440" bIns="45720" rtlCol="0" anchor="ctr">
            <a:noAutofit/>
          </a:bodyPr>
          <a:lstStyle/>
          <a:p>
            <a:pPr>
              <a:spcAft>
                <a:spcPts val="600"/>
              </a:spcAft>
            </a:pPr>
            <a:fld id="{26EF7911-DC9B-4A2A-BA69-BD22654B71C5}" type="slidenum">
              <a:rPr lang="en-US" sz="2000">
                <a:solidFill>
                  <a:schemeClr val="tx1">
                    <a:alpha val="80000"/>
                  </a:schemeClr>
                </a:solidFill>
              </a:rPr>
              <a:pPr>
                <a:spcAft>
                  <a:spcPts val="600"/>
                </a:spcAft>
              </a:pPr>
              <a:t>5</a:t>
            </a:fld>
            <a:endParaRPr lang="en-US" sz="2000" dirty="0">
              <a:solidFill>
                <a:schemeClr val="tx1">
                  <a:alpha val="80000"/>
                </a:schemeClr>
              </a:solidFill>
            </a:endParaRPr>
          </a:p>
        </p:txBody>
      </p:sp>
    </p:spTree>
    <p:extLst>
      <p:ext uri="{BB962C8B-B14F-4D97-AF65-F5344CB8AC3E}">
        <p14:creationId xmlns:p14="http://schemas.microsoft.com/office/powerpoint/2010/main" val="128597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2"/>
          <p:cNvSpPr>
            <a:spLocks noChangeArrowheads="1"/>
          </p:cNvSpPr>
          <p:nvPr/>
        </p:nvSpPr>
        <p:spPr bwMode="auto">
          <a:xfrm>
            <a:off x="193963" y="2053641"/>
            <a:ext cx="3502966"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rgbClr val="FFFFFF"/>
                </a:solidFill>
                <a:latin typeface="+mj-lt"/>
                <a:ea typeface="+mj-ea"/>
                <a:cs typeface="+mj-cs"/>
              </a:rPr>
              <a:t>What Does MCM-6 “Good Housekeeping” Cover?</a:t>
            </a:r>
          </a:p>
        </p:txBody>
      </p:sp>
      <p:sp>
        <p:nvSpPr>
          <p:cNvPr id="3" name="Rectangle 3"/>
          <p:cNvSpPr>
            <a:spLocks noChangeArrowheads="1"/>
          </p:cNvSpPr>
          <p:nvPr/>
        </p:nvSpPr>
        <p:spPr bwMode="auto">
          <a:xfrm>
            <a:off x="4054643" y="701963"/>
            <a:ext cx="4895394" cy="5487832"/>
          </a:xfrm>
          <a:prstGeom prst="rect">
            <a:avLst/>
          </a:prstGeom>
        </p:spPr>
        <p:txBody>
          <a:bodyPr vert="horz" lIns="91440" tIns="45720" rIns="91440" bIns="45720" rtlCol="0" anchor="ctr">
            <a:normAutofit lnSpcReduction="10000"/>
          </a:bodyPr>
          <a:lstStyle/>
          <a:p>
            <a:pPr marL="342900" indent="-228600">
              <a:spcBef>
                <a:spcPts val="1800"/>
              </a:spcBef>
              <a:buFont typeface="Arial" panose="020B0604020202020204" pitchFamily="34" charset="0"/>
              <a:buChar char="•"/>
            </a:pPr>
            <a:r>
              <a:rPr lang="en-US" sz="2200" dirty="0">
                <a:solidFill>
                  <a:srgbClr val="000000"/>
                </a:solidFill>
              </a:rPr>
              <a:t>MCM-6: “</a:t>
            </a:r>
            <a:r>
              <a:rPr lang="en-US" sz="2200" b="1" i="1" dirty="0">
                <a:solidFill>
                  <a:srgbClr val="000000"/>
                </a:solidFill>
              </a:rPr>
              <a:t>Pollution Prevention / Good Housekeeping For MS4 Operations</a:t>
            </a:r>
            <a:r>
              <a:rPr lang="en-US" sz="2200" dirty="0">
                <a:solidFill>
                  <a:srgbClr val="000000"/>
                </a:solidFill>
              </a:rPr>
              <a:t>”</a:t>
            </a:r>
          </a:p>
          <a:p>
            <a:pPr marL="342900" indent="-228600">
              <a:spcBef>
                <a:spcPts val="1800"/>
              </a:spcBef>
              <a:buFont typeface="Arial" panose="020B0604020202020204" pitchFamily="34" charset="0"/>
              <a:buChar char="•"/>
            </a:pPr>
            <a:r>
              <a:rPr lang="en-US" sz="2200" dirty="0">
                <a:solidFill>
                  <a:srgbClr val="000000"/>
                </a:solidFill>
              </a:rPr>
              <a:t>2015 OKR04 did not define “MS4 Operations”.</a:t>
            </a:r>
          </a:p>
          <a:p>
            <a:pPr marL="342900" indent="-228600">
              <a:spcBef>
                <a:spcPts val="1800"/>
              </a:spcBef>
              <a:buFont typeface="Arial" panose="020B0604020202020204" pitchFamily="34" charset="0"/>
              <a:buChar char="•"/>
            </a:pPr>
            <a:r>
              <a:rPr lang="en-US" sz="2200" dirty="0">
                <a:solidFill>
                  <a:srgbClr val="000000"/>
                </a:solidFill>
              </a:rPr>
              <a:t>For years, MCM-6 compliance focused on municipal buildings and storage areas.</a:t>
            </a:r>
          </a:p>
          <a:p>
            <a:pPr marL="342900" indent="-228600">
              <a:spcBef>
                <a:spcPts val="1800"/>
              </a:spcBef>
              <a:buFont typeface="Arial" panose="020B0604020202020204" pitchFamily="34" charset="0"/>
              <a:buChar char="•"/>
            </a:pPr>
            <a:r>
              <a:rPr lang="en-US" sz="2200" dirty="0">
                <a:solidFill>
                  <a:srgbClr val="000000"/>
                </a:solidFill>
              </a:rPr>
              <a:t>2021 OKR04 defines “MS4 Operations” as: “</a:t>
            </a:r>
            <a:r>
              <a:rPr lang="en-US" sz="2200" i="1" dirty="0">
                <a:solidFill>
                  <a:schemeClr val="accent1">
                    <a:lumMod val="50000"/>
                  </a:schemeClr>
                </a:solidFill>
              </a:rPr>
              <a:t>MS4 operations such as streets, roads, highways, parking lots, maintenance and storage yards, fueling areas, waste transfer stations, fleet or maintenance shops, salt/sand storage locations and snow disposal areas</a:t>
            </a:r>
            <a:r>
              <a:rPr lang="en-US" sz="2200" dirty="0">
                <a:solidFill>
                  <a:srgbClr val="000000"/>
                </a:solidFill>
              </a:rPr>
              <a:t>.”</a:t>
            </a:r>
            <a:endParaRPr lang="en-US"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vert="horz" lIns="91440" tIns="45720" rIns="91440" bIns="45720" rtlCol="0" anchor="ctr">
            <a:noAutofit/>
          </a:bodyPr>
          <a:lstStyle/>
          <a:p>
            <a:pPr>
              <a:spcAft>
                <a:spcPts val="600"/>
              </a:spcAft>
            </a:pPr>
            <a:fld id="{26EF7911-DC9B-4A2A-BA69-BD22654B71C5}" type="slidenum">
              <a:rPr lang="en-US" sz="2000">
                <a:solidFill>
                  <a:srgbClr val="898989"/>
                </a:solidFill>
              </a:rPr>
              <a:pPr>
                <a:spcAft>
                  <a:spcPts val="600"/>
                </a:spcAft>
              </a:pPr>
              <a:t>6</a:t>
            </a:fld>
            <a:endParaRPr lang="en-US" sz="2000" dirty="0">
              <a:solidFill>
                <a:srgbClr val="898989"/>
              </a:solidFill>
            </a:endParaRPr>
          </a:p>
        </p:txBody>
      </p:sp>
    </p:spTree>
    <p:extLst>
      <p:ext uri="{BB962C8B-B14F-4D97-AF65-F5344CB8AC3E}">
        <p14:creationId xmlns:p14="http://schemas.microsoft.com/office/powerpoint/2010/main" val="386953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49361" y="286803"/>
            <a:ext cx="8465245" cy="118840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kern="1200" dirty="0">
                <a:solidFill>
                  <a:schemeClr val="tx1"/>
                </a:solidFill>
                <a:latin typeface="+mj-lt"/>
                <a:ea typeface="+mj-ea"/>
                <a:cs typeface="+mj-cs"/>
              </a:rPr>
              <a:t>Obstacles Facing MS4 Training Programs</a:t>
            </a:r>
          </a:p>
        </p:txBody>
      </p:sp>
      <p:sp>
        <p:nvSpPr>
          <p:cNvPr id="9" name="Freeform: Shape 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0502" y="2"/>
            <a:ext cx="893498"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2989" y="1690688"/>
            <a:ext cx="2751011"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806499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3"/>
          <p:cNvSpPr>
            <a:spLocks noChangeArrowheads="1"/>
          </p:cNvSpPr>
          <p:nvPr/>
        </p:nvSpPr>
        <p:spPr bwMode="auto">
          <a:xfrm>
            <a:off x="127819" y="1839694"/>
            <a:ext cx="7488170" cy="4748980"/>
          </a:xfrm>
          <a:prstGeom prst="rect">
            <a:avLst/>
          </a:prstGeom>
        </p:spPr>
        <p:txBody>
          <a:bodyPr vert="horz" lIns="91440" tIns="45720" rIns="91440" bIns="45720" rtlCol="0" anchor="t">
            <a:noAutofit/>
          </a:bodyPr>
          <a:lstStyle/>
          <a:p>
            <a:pPr marL="342900" indent="-228600">
              <a:spcBef>
                <a:spcPts val="1200"/>
              </a:spcBef>
              <a:buFont typeface="Arial" panose="020B0604020202020204" pitchFamily="34" charset="0"/>
              <a:buChar char="•"/>
            </a:pPr>
            <a:r>
              <a:rPr lang="en-US" sz="2200" dirty="0">
                <a:solidFill>
                  <a:schemeClr val="bg1"/>
                </a:solidFill>
              </a:rPr>
              <a:t>Lack of </a:t>
            </a:r>
            <a:r>
              <a:rPr lang="en-US" sz="2200" u="sng" dirty="0">
                <a:solidFill>
                  <a:schemeClr val="bg1"/>
                </a:solidFill>
              </a:rPr>
              <a:t>training materials</a:t>
            </a:r>
            <a:r>
              <a:rPr lang="en-US" sz="2200" dirty="0">
                <a:solidFill>
                  <a:schemeClr val="bg1"/>
                </a:solidFill>
              </a:rPr>
              <a:t> and documents.</a:t>
            </a:r>
          </a:p>
          <a:p>
            <a:pPr marL="342900" indent="-228600">
              <a:spcBef>
                <a:spcPts val="1200"/>
              </a:spcBef>
              <a:buFont typeface="Arial" panose="020B0604020202020204" pitchFamily="34" charset="0"/>
              <a:buChar char="•"/>
            </a:pPr>
            <a:r>
              <a:rPr lang="en-US" sz="2200" dirty="0">
                <a:solidFill>
                  <a:schemeClr val="bg1"/>
                </a:solidFill>
              </a:rPr>
              <a:t>Lack of trainers, </a:t>
            </a:r>
            <a:r>
              <a:rPr lang="en-US" sz="2200" u="sng" dirty="0">
                <a:solidFill>
                  <a:schemeClr val="bg1"/>
                </a:solidFill>
              </a:rPr>
              <a:t>courses and classes</a:t>
            </a:r>
            <a:r>
              <a:rPr lang="en-US" sz="2200" dirty="0">
                <a:solidFill>
                  <a:schemeClr val="bg1"/>
                </a:solidFill>
              </a:rPr>
              <a:t> to attend.</a:t>
            </a:r>
          </a:p>
          <a:p>
            <a:pPr marL="342900" indent="-228600">
              <a:spcBef>
                <a:spcPts val="1200"/>
              </a:spcBef>
              <a:buFont typeface="Arial" panose="020B0604020202020204" pitchFamily="34" charset="0"/>
              <a:buChar char="•"/>
            </a:pPr>
            <a:r>
              <a:rPr lang="en-US" sz="2200" u="sng" dirty="0">
                <a:solidFill>
                  <a:schemeClr val="bg1"/>
                </a:solidFill>
              </a:rPr>
              <a:t>Scheduling staff</a:t>
            </a:r>
            <a:r>
              <a:rPr lang="en-US" sz="2200" dirty="0">
                <a:solidFill>
                  <a:schemeClr val="bg1"/>
                </a:solidFill>
              </a:rPr>
              <a:t> time during regular work hours.</a:t>
            </a:r>
          </a:p>
          <a:p>
            <a:pPr marL="342900" indent="-228600">
              <a:spcBef>
                <a:spcPts val="1200"/>
              </a:spcBef>
              <a:buFont typeface="Arial" panose="020B0604020202020204" pitchFamily="34" charset="0"/>
              <a:buChar char="•"/>
            </a:pPr>
            <a:r>
              <a:rPr lang="en-US" sz="2200" dirty="0">
                <a:solidFill>
                  <a:schemeClr val="bg1"/>
                </a:solidFill>
              </a:rPr>
              <a:t>Uncertainty of </a:t>
            </a:r>
            <a:r>
              <a:rPr lang="en-US" sz="2200" u="sng" dirty="0">
                <a:solidFill>
                  <a:schemeClr val="bg1"/>
                </a:solidFill>
              </a:rPr>
              <a:t>what</a:t>
            </a:r>
            <a:r>
              <a:rPr lang="en-US" sz="2200" dirty="0">
                <a:solidFill>
                  <a:schemeClr val="bg1"/>
                </a:solidFill>
              </a:rPr>
              <a:t> must be done or by whom.</a:t>
            </a:r>
          </a:p>
          <a:p>
            <a:pPr marL="342900" indent="-228600">
              <a:spcBef>
                <a:spcPts val="1200"/>
              </a:spcBef>
              <a:buFont typeface="Arial" panose="020B0604020202020204" pitchFamily="34" charset="0"/>
              <a:buChar char="•"/>
            </a:pPr>
            <a:r>
              <a:rPr lang="en-US" sz="2200" dirty="0">
                <a:solidFill>
                  <a:schemeClr val="bg1"/>
                </a:solidFill>
              </a:rPr>
              <a:t>Loss of training </a:t>
            </a:r>
            <a:r>
              <a:rPr lang="en-US" sz="2200" u="sng" dirty="0">
                <a:solidFill>
                  <a:schemeClr val="bg1"/>
                </a:solidFill>
              </a:rPr>
              <a:t>records</a:t>
            </a:r>
            <a:r>
              <a:rPr lang="en-US" sz="2200" dirty="0">
                <a:solidFill>
                  <a:schemeClr val="bg1"/>
                </a:solidFill>
              </a:rPr>
              <a:t> over time.</a:t>
            </a:r>
          </a:p>
          <a:p>
            <a:pPr marL="342900" indent="-228600">
              <a:spcBef>
                <a:spcPts val="1200"/>
              </a:spcBef>
              <a:buFont typeface="Arial" panose="020B0604020202020204" pitchFamily="34" charset="0"/>
              <a:buChar char="•"/>
            </a:pPr>
            <a:r>
              <a:rPr lang="en-US" sz="2200" dirty="0">
                <a:solidFill>
                  <a:schemeClr val="bg1"/>
                </a:solidFill>
              </a:rPr>
              <a:t>Lack of </a:t>
            </a:r>
            <a:r>
              <a:rPr lang="en-US" sz="2200" u="sng" dirty="0">
                <a:solidFill>
                  <a:schemeClr val="bg1"/>
                </a:solidFill>
              </a:rPr>
              <a:t>interest</a:t>
            </a:r>
            <a:r>
              <a:rPr lang="en-US" sz="2200" dirty="0">
                <a:solidFill>
                  <a:schemeClr val="bg1"/>
                </a:solidFill>
              </a:rPr>
              <a:t> by staff and management.</a:t>
            </a:r>
          </a:p>
          <a:p>
            <a:pPr marL="342900" indent="-228600">
              <a:spcBef>
                <a:spcPts val="1200"/>
              </a:spcBef>
              <a:buFont typeface="Arial" panose="020B0604020202020204" pitchFamily="34" charset="0"/>
              <a:buChar char="•"/>
            </a:pPr>
            <a:r>
              <a:rPr lang="en-US" sz="2200" dirty="0">
                <a:solidFill>
                  <a:schemeClr val="bg1"/>
                </a:solidFill>
              </a:rPr>
              <a:t>Getting management </a:t>
            </a:r>
            <a:r>
              <a:rPr lang="en-US" sz="2200" u="sng" dirty="0">
                <a:solidFill>
                  <a:schemeClr val="bg1"/>
                </a:solidFill>
              </a:rPr>
              <a:t>approval</a:t>
            </a:r>
            <a:r>
              <a:rPr lang="en-US" sz="2200" dirty="0">
                <a:solidFill>
                  <a:schemeClr val="bg1"/>
                </a:solidFill>
              </a:rPr>
              <a:t>.</a:t>
            </a:r>
          </a:p>
          <a:p>
            <a:pPr marL="342900" indent="-228600">
              <a:spcBef>
                <a:spcPts val="1200"/>
              </a:spcBef>
              <a:buFont typeface="Arial" panose="020B0604020202020204" pitchFamily="34" charset="0"/>
              <a:buChar char="•"/>
            </a:pPr>
            <a:r>
              <a:rPr lang="en-US" sz="2200" dirty="0">
                <a:solidFill>
                  <a:schemeClr val="bg1"/>
                </a:solidFill>
              </a:rPr>
              <a:t>Changing permit </a:t>
            </a:r>
            <a:r>
              <a:rPr lang="en-US" sz="2200" u="sng" dirty="0">
                <a:solidFill>
                  <a:schemeClr val="bg1"/>
                </a:solidFill>
              </a:rPr>
              <a:t>requirements</a:t>
            </a:r>
            <a:r>
              <a:rPr lang="en-US" sz="2200" dirty="0">
                <a:solidFill>
                  <a:schemeClr val="bg1"/>
                </a:solidFill>
              </a:rPr>
              <a:t>.</a:t>
            </a:r>
          </a:p>
          <a:p>
            <a:pPr marL="342900" indent="-228600">
              <a:spcBef>
                <a:spcPts val="1200"/>
              </a:spcBef>
              <a:buFont typeface="Arial" panose="020B0604020202020204" pitchFamily="34" charset="0"/>
              <a:buChar char="•"/>
            </a:pPr>
            <a:r>
              <a:rPr lang="en-US" sz="2200" dirty="0">
                <a:solidFill>
                  <a:schemeClr val="bg1"/>
                </a:solidFill>
              </a:rPr>
              <a:t>Quantifying </a:t>
            </a:r>
            <a:r>
              <a:rPr lang="en-US" sz="2200" u="sng" dirty="0">
                <a:solidFill>
                  <a:schemeClr val="bg1"/>
                </a:solidFill>
              </a:rPr>
              <a:t>training success</a:t>
            </a:r>
            <a:r>
              <a:rPr lang="en-US" sz="2200" dirty="0">
                <a:solidFill>
                  <a:schemeClr val="bg1"/>
                </a:solidFill>
              </a:rPr>
              <a:t> (what was learned).</a:t>
            </a:r>
          </a:p>
          <a:p>
            <a:pPr marL="342900" indent="-228600">
              <a:spcBef>
                <a:spcPts val="1200"/>
              </a:spcBef>
              <a:buFont typeface="Arial" panose="020B0604020202020204" pitchFamily="34" charset="0"/>
              <a:buChar char="•"/>
            </a:pPr>
            <a:r>
              <a:rPr lang="en-US" sz="2200" dirty="0">
                <a:solidFill>
                  <a:schemeClr val="bg1"/>
                </a:solidFill>
              </a:rPr>
              <a:t>Uncertain </a:t>
            </a:r>
            <a:r>
              <a:rPr lang="en-US" sz="2200" u="sng" dirty="0">
                <a:solidFill>
                  <a:schemeClr val="bg1"/>
                </a:solidFill>
              </a:rPr>
              <a:t>terms</a:t>
            </a:r>
            <a:r>
              <a:rPr lang="en-US" sz="2200" dirty="0">
                <a:solidFill>
                  <a:schemeClr val="bg1"/>
                </a:solidFill>
              </a:rPr>
              <a:t> (e.g., “O&amp;M program”).</a:t>
            </a:r>
          </a:p>
        </p:txBody>
      </p:sp>
      <p:sp>
        <p:nvSpPr>
          <p:cNvPr id="4" name="Slide Number Placeholder 3"/>
          <p:cNvSpPr>
            <a:spLocks noGrp="1"/>
          </p:cNvSpPr>
          <p:nvPr>
            <p:ph type="sldNum" sz="quarter" idx="12"/>
          </p:nvPr>
        </p:nvSpPr>
        <p:spPr>
          <a:xfrm>
            <a:off x="6654403" y="6356350"/>
            <a:ext cx="1860947" cy="365125"/>
          </a:xfrm>
        </p:spPr>
        <p:txBody>
          <a:bodyPr vert="horz" lIns="91440" tIns="45720" rIns="91440" bIns="45720" rtlCol="0" anchor="ctr">
            <a:noAutofit/>
          </a:bodyPr>
          <a:lstStyle/>
          <a:p>
            <a:pPr>
              <a:spcAft>
                <a:spcPts val="600"/>
              </a:spcAft>
            </a:pPr>
            <a:fld id="{26EF7911-DC9B-4A2A-BA69-BD22654B71C5}" type="slidenum">
              <a:rPr lang="en-US" sz="2000">
                <a:solidFill>
                  <a:schemeClr val="tx1">
                    <a:alpha val="80000"/>
                  </a:schemeClr>
                </a:solidFill>
              </a:rPr>
              <a:pPr>
                <a:spcAft>
                  <a:spcPts val="600"/>
                </a:spcAft>
              </a:pPr>
              <a:t>7</a:t>
            </a:fld>
            <a:endParaRPr lang="en-US" sz="2000" dirty="0">
              <a:solidFill>
                <a:schemeClr val="tx1">
                  <a:alpha val="80000"/>
                </a:schemeClr>
              </a:solidFill>
            </a:endParaRPr>
          </a:p>
        </p:txBody>
      </p:sp>
    </p:spTree>
    <p:extLst>
      <p:ext uri="{BB962C8B-B14F-4D97-AF65-F5344CB8AC3E}">
        <p14:creationId xmlns:p14="http://schemas.microsoft.com/office/powerpoint/2010/main" val="314893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bigcity"/>
          <p:cNvPicPr>
            <a:picLocks noChangeAspect="1" noChangeArrowheads="1"/>
          </p:cNvPicPr>
          <p:nvPr/>
        </p:nvPicPr>
        <p:blipFill rotWithShape="1">
          <a:blip r:embed="rId3" cstate="print"/>
          <a:srcRect l="8463" t="9091" r="35088"/>
          <a:stretch/>
        </p:blipFill>
        <p:spPr bwMode="auto">
          <a:xfrm>
            <a:off x="2642616" y="10"/>
            <a:ext cx="6501384" cy="6857990"/>
          </a:xfrm>
          <a:prstGeom prst="rect">
            <a:avLst/>
          </a:prstGeom>
          <a:solidFill>
            <a:schemeClr val="bg1"/>
          </a:solidFill>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a:spLocks noGrp="1" noRot="1" noChangeArrowheads="1"/>
          </p:cNvSpPr>
          <p:nvPr/>
        </p:nvSpPr>
        <p:spPr>
          <a:xfrm>
            <a:off x="278320" y="969264"/>
            <a:ext cx="4644892" cy="1316736"/>
          </a:xfrm>
          <a:prstGeom prst="rect">
            <a:avLst/>
          </a:prstGeom>
        </p:spPr>
        <p:txBody>
          <a:bodyPr vert="horz" lIns="91440" tIns="45720" rIns="91440" bIns="45720" rtlCol="0"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spcAft>
                <a:spcPts val="600"/>
              </a:spcAft>
            </a:pPr>
            <a:r>
              <a:rPr lang="en-US" sz="4000" dirty="0">
                <a:solidFill>
                  <a:schemeClr val="tx1"/>
                </a:solidFill>
              </a:rPr>
              <a:t>Common Pollutants in Urban Stormwater</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a:spLocks noGrp="1" noChangeArrowheads="1"/>
          </p:cNvSpPr>
          <p:nvPr/>
        </p:nvSpPr>
        <p:spPr>
          <a:xfrm>
            <a:off x="389152" y="2718054"/>
            <a:ext cx="3043688" cy="3957700"/>
          </a:xfrm>
          <a:prstGeom prst="rect">
            <a:avLst/>
          </a:prstGeom>
        </p:spPr>
        <p:txBody>
          <a:bodyPr vert="horz" lIns="91440" tIns="45720" rIns="91440" bIns="45720" rtlCol="0" anchor="t">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228600">
              <a:spcBef>
                <a:spcPts val="1200"/>
              </a:spcBef>
              <a:buFont typeface="Arial" panose="020B0604020202020204" pitchFamily="34" charset="0"/>
              <a:buChar char="•"/>
              <a:defRPr/>
            </a:pPr>
            <a:r>
              <a:rPr lang="en-US" sz="2400" dirty="0"/>
              <a:t>Sediment &amp; Trash</a:t>
            </a:r>
          </a:p>
          <a:p>
            <a:pPr marL="0" indent="-228600">
              <a:spcBef>
                <a:spcPts val="1200"/>
              </a:spcBef>
              <a:buFont typeface="Arial" panose="020B0604020202020204" pitchFamily="34" charset="0"/>
              <a:buChar char="•"/>
              <a:defRPr/>
            </a:pPr>
            <a:r>
              <a:rPr lang="en-US" sz="2400" dirty="0"/>
              <a:t>Fertilizers</a:t>
            </a:r>
          </a:p>
          <a:p>
            <a:pPr marL="0" indent="-228600">
              <a:spcBef>
                <a:spcPts val="1200"/>
              </a:spcBef>
              <a:buFont typeface="Arial" panose="020B0604020202020204" pitchFamily="34" charset="0"/>
              <a:buChar char="•"/>
              <a:defRPr/>
            </a:pPr>
            <a:r>
              <a:rPr lang="en-US" sz="2400" dirty="0"/>
              <a:t>Pesticides</a:t>
            </a:r>
          </a:p>
          <a:p>
            <a:pPr marL="0" indent="-228600">
              <a:spcBef>
                <a:spcPts val="1200"/>
              </a:spcBef>
              <a:buFont typeface="Arial" panose="020B0604020202020204" pitchFamily="34" charset="0"/>
              <a:buChar char="•"/>
              <a:defRPr/>
            </a:pPr>
            <a:r>
              <a:rPr lang="en-US" sz="2400" dirty="0"/>
              <a:t>Salts</a:t>
            </a:r>
          </a:p>
          <a:p>
            <a:pPr marL="0" indent="-228600">
              <a:spcBef>
                <a:spcPts val="1200"/>
              </a:spcBef>
              <a:buFont typeface="Arial" panose="020B0604020202020204" pitchFamily="34" charset="0"/>
              <a:buChar char="•"/>
              <a:defRPr/>
            </a:pPr>
            <a:r>
              <a:rPr lang="en-US" sz="2400" dirty="0"/>
              <a:t>Pathogens </a:t>
            </a:r>
          </a:p>
          <a:p>
            <a:pPr marL="0" indent="-228600">
              <a:spcBef>
                <a:spcPts val="1200"/>
              </a:spcBef>
              <a:buFont typeface="Arial" panose="020B0604020202020204" pitchFamily="34" charset="0"/>
              <a:buChar char="•"/>
              <a:defRPr/>
            </a:pPr>
            <a:r>
              <a:rPr lang="en-US" sz="2400" dirty="0"/>
              <a:t>Oil and Grease</a:t>
            </a:r>
          </a:p>
          <a:p>
            <a:pPr marL="0" indent="-228600">
              <a:spcBef>
                <a:spcPts val="1200"/>
              </a:spcBef>
              <a:buFont typeface="Arial" panose="020B0604020202020204" pitchFamily="34" charset="0"/>
              <a:buChar char="•"/>
              <a:defRPr/>
            </a:pPr>
            <a:r>
              <a:rPr lang="en-US" sz="2400" dirty="0"/>
              <a:t>Heavy Metals</a:t>
            </a:r>
          </a:p>
          <a:p>
            <a:pPr marL="0" indent="-228600">
              <a:spcBef>
                <a:spcPts val="1200"/>
              </a:spcBef>
              <a:buFont typeface="Arial" panose="020B0604020202020204" pitchFamily="34" charset="0"/>
              <a:buChar char="•"/>
              <a:defRPr/>
            </a:pPr>
            <a:r>
              <a:rPr lang="en-US" sz="2400" dirty="0"/>
              <a:t>Petroleum Products</a:t>
            </a:r>
          </a:p>
          <a:p>
            <a:pPr marL="0" indent="-228600">
              <a:spcBef>
                <a:spcPts val="1200"/>
              </a:spcBef>
              <a:buFont typeface="Arial" panose="020B0604020202020204" pitchFamily="34" charset="0"/>
              <a:buChar char="•"/>
              <a:defRPr/>
            </a:pPr>
            <a:r>
              <a:rPr lang="en-US" sz="2400" dirty="0"/>
              <a:t>Toxic Organics</a:t>
            </a:r>
          </a:p>
          <a:p>
            <a:pPr marL="0" indent="-228600">
              <a:lnSpc>
                <a:spcPct val="90000"/>
              </a:lnSpc>
              <a:buFont typeface="Arial" panose="020B0604020202020204" pitchFamily="34" charset="0"/>
              <a:buChar char="•"/>
              <a:defRPr/>
            </a:pPr>
            <a:endParaRPr lang="en-US" sz="1500" b="1" dirty="0">
              <a:effectLst>
                <a:outerShdw blurRad="38100" dist="38100" dir="2700000" algn="tl">
                  <a:srgbClr val="000000">
                    <a:alpha val="43137"/>
                  </a:srgbClr>
                </a:outerShdw>
              </a:effectLst>
            </a:endParaRPr>
          </a:p>
          <a:p>
            <a:pPr marL="0" indent="-228600">
              <a:lnSpc>
                <a:spcPct val="90000"/>
              </a:lnSpc>
              <a:buFont typeface="Arial" panose="020B0604020202020204" pitchFamily="34" charset="0"/>
              <a:buChar char="•"/>
              <a:defRPr/>
            </a:pPr>
            <a:endParaRPr lang="en-US" sz="1500" b="1" dirty="0">
              <a:effectLst>
                <a:outerShdw blurRad="38100" dist="38100" dir="2700000" algn="tl">
                  <a:srgbClr val="000000">
                    <a:alpha val="43137"/>
                  </a:srgbClr>
                </a:outerShdw>
              </a:effectLst>
            </a:endParaRPr>
          </a:p>
          <a:p>
            <a:pPr marL="0" indent="-228600">
              <a:lnSpc>
                <a:spcPct val="90000"/>
              </a:lnSpc>
              <a:buFont typeface="Arial" panose="020B0604020202020204" pitchFamily="34" charset="0"/>
              <a:buChar char="•"/>
              <a:defRPr/>
            </a:pPr>
            <a:endParaRPr lang="en-US" sz="15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a:xfrm>
            <a:off x="6808279" y="6356350"/>
            <a:ext cx="2057400" cy="365125"/>
          </a:xfrm>
        </p:spPr>
        <p:txBody>
          <a:bodyPr vert="horz" lIns="91440" tIns="45720" rIns="91440" bIns="45720" rtlCol="0" anchor="ctr">
            <a:noAutofit/>
          </a:bodyPr>
          <a:lstStyle/>
          <a:p>
            <a:pPr>
              <a:spcAft>
                <a:spcPts val="600"/>
              </a:spcAft>
              <a:defRPr/>
            </a:pPr>
            <a:fld id="{26EF7911-DC9B-4A2A-BA69-BD22654B71C5}" type="slidenum">
              <a:rPr lang="en-US" sz="2000">
                <a:solidFill>
                  <a:schemeClr val="bg1"/>
                </a:solidFill>
                <a:latin typeface="Calibri" panose="020F0502020204030204"/>
              </a:rPr>
              <a:pPr>
                <a:spcAft>
                  <a:spcPts val="600"/>
                </a:spcAft>
                <a:defRPr/>
              </a:pPr>
              <a:t>8</a:t>
            </a:fld>
            <a:endParaRPr lang="en-US" sz="2000" dirty="0">
              <a:solidFill>
                <a:schemeClr val="bg1"/>
              </a:solidFill>
              <a:latin typeface="Calibri" panose="020F0502020204030204"/>
            </a:endParaRPr>
          </a:p>
        </p:txBody>
      </p:sp>
      <p:sp>
        <p:nvSpPr>
          <p:cNvPr id="6" name="Rectangle 5"/>
          <p:cNvSpPr>
            <a:spLocks noGrp="1" noChangeArrowheads="1"/>
          </p:cNvSpPr>
          <p:nvPr/>
        </p:nvSpPr>
        <p:spPr>
          <a:xfrm>
            <a:off x="5091300" y="1692321"/>
            <a:ext cx="3884612" cy="412353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hangingPunct="1">
              <a:buNone/>
              <a:defRPr/>
            </a:pP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050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VC-016S">
            <a:extLst>
              <a:ext uri="{FF2B5EF4-FFF2-40B4-BE49-F238E27FC236}">
                <a16:creationId xmlns:a16="http://schemas.microsoft.com/office/drawing/2014/main" id="{06978B0D-A845-4C6E-A103-CBFAB83869DC}"/>
              </a:ext>
            </a:extLst>
          </p:cNvPr>
          <p:cNvPicPr>
            <a:picLocks noChangeAspect="1" noChangeArrowheads="1"/>
          </p:cNvPicPr>
          <p:nvPr/>
        </p:nvPicPr>
        <p:blipFill rotWithShape="1">
          <a:blip r:embed="rId3" cstate="print">
            <a:alphaModFix amt="35000"/>
          </a:blip>
          <a:srcRect/>
          <a:stretch/>
        </p:blipFill>
        <p:spPr bwMode="auto">
          <a:xfrm>
            <a:off x="20" y="10"/>
            <a:ext cx="9143980" cy="6857990"/>
          </a:xfrm>
          <a:prstGeom prst="rect">
            <a:avLst/>
          </a:prstGeom>
          <a:noFill/>
        </p:spPr>
      </p:pic>
      <p:sp>
        <p:nvSpPr>
          <p:cNvPr id="6" name="Rectangle 5"/>
          <p:cNvSpPr>
            <a:spLocks noGrp="1" noRot="1" noChangeArrowheads="1"/>
          </p:cNvSpPr>
          <p:nvPr/>
        </p:nvSpPr>
        <p:spPr>
          <a:xfrm>
            <a:off x="628650" y="365125"/>
            <a:ext cx="7886700" cy="1059872"/>
          </a:xfrm>
          <a:prstGeom prst="rect">
            <a:avLst/>
          </a:prstGeom>
        </p:spPr>
        <p:txBody>
          <a:bodyPr vert="horz" lIns="91440" tIns="45720" rIns="91440" bIns="45720" rtlCol="0"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spcAft>
                <a:spcPts val="600"/>
              </a:spcAft>
            </a:pPr>
            <a:r>
              <a:rPr lang="en-US" sz="4200" dirty="0">
                <a:solidFill>
                  <a:srgbClr val="FFFFFF"/>
                </a:solidFill>
              </a:rPr>
              <a:t>How To Know What You Are Facing</a:t>
            </a:r>
          </a:p>
        </p:txBody>
      </p:sp>
      <p:sp>
        <p:nvSpPr>
          <p:cNvPr id="7" name="Rectangle 3"/>
          <p:cNvSpPr>
            <a:spLocks noChangeArrowheads="1"/>
          </p:cNvSpPr>
          <p:nvPr/>
        </p:nvSpPr>
        <p:spPr bwMode="auto">
          <a:xfrm>
            <a:off x="348309" y="1653882"/>
            <a:ext cx="8414328" cy="4506769"/>
          </a:xfrm>
          <a:prstGeom prst="rect">
            <a:avLst/>
          </a:prstGeom>
          <a:solidFill>
            <a:schemeClr val="tx2">
              <a:lumMod val="75000"/>
              <a:alpha val="32000"/>
            </a:schemeClr>
          </a:solidFill>
        </p:spPr>
        <p:txBody>
          <a:bodyPr vert="horz" lIns="91440" tIns="45720" rIns="91440" bIns="45720" rtlCol="0">
            <a:noAutofit/>
          </a:bodyPr>
          <a:lstStyle/>
          <a:p>
            <a:pPr lvl="1" indent="-228600">
              <a:lnSpc>
                <a:spcPts val="2640"/>
              </a:lnSpc>
              <a:spcBef>
                <a:spcPts val="1800"/>
              </a:spcBef>
              <a:buFont typeface="Arial" panose="020B0604020202020204" pitchFamily="34" charset="0"/>
              <a:buChar char="•"/>
            </a:pPr>
            <a:r>
              <a:rPr lang="en-US" sz="2200" dirty="0">
                <a:solidFill>
                  <a:srgbClr val="FFFFFF"/>
                </a:solidFill>
              </a:rPr>
              <a:t>Hundreds of thousands of chemicals are now on the market.</a:t>
            </a:r>
          </a:p>
          <a:p>
            <a:pPr lvl="1" indent="-228600">
              <a:lnSpc>
                <a:spcPts val="2640"/>
              </a:lnSpc>
              <a:spcBef>
                <a:spcPts val="1800"/>
              </a:spcBef>
              <a:buFont typeface="Arial" panose="020B0604020202020204" pitchFamily="34" charset="0"/>
              <a:buChar char="•"/>
            </a:pPr>
            <a:r>
              <a:rPr lang="en-US" sz="2200" dirty="0">
                <a:solidFill>
                  <a:srgbClr val="FFFFFF"/>
                </a:solidFill>
              </a:rPr>
              <a:t>Most do not have fully known human health or environmental effects.</a:t>
            </a:r>
          </a:p>
          <a:p>
            <a:pPr lvl="1" indent="-228600">
              <a:lnSpc>
                <a:spcPts val="2640"/>
              </a:lnSpc>
              <a:spcBef>
                <a:spcPts val="1800"/>
              </a:spcBef>
              <a:buFont typeface="Arial" panose="020B0604020202020204" pitchFamily="34" charset="0"/>
              <a:buChar char="•"/>
            </a:pPr>
            <a:r>
              <a:rPr lang="en-US" sz="2200" dirty="0">
                <a:solidFill>
                  <a:srgbClr val="FFFFFF"/>
                </a:solidFill>
              </a:rPr>
              <a:t>Many Illicit Discharges (IDs) in stormwater involve unknown substances.</a:t>
            </a:r>
          </a:p>
          <a:p>
            <a:pPr lvl="1" indent="-228600">
              <a:lnSpc>
                <a:spcPts val="2640"/>
              </a:lnSpc>
              <a:spcBef>
                <a:spcPts val="1800"/>
              </a:spcBef>
              <a:buFont typeface="Arial" panose="020B0604020202020204" pitchFamily="34" charset="0"/>
              <a:buChar char="•"/>
            </a:pPr>
            <a:r>
              <a:rPr lang="en-US" sz="2200" dirty="0">
                <a:solidFill>
                  <a:srgbClr val="FFFFFF"/>
                </a:solidFill>
              </a:rPr>
              <a:t>Many IDDE field test kits do not detect specific chemicals (e.g., pH, conductivity). </a:t>
            </a:r>
          </a:p>
          <a:p>
            <a:pPr lvl="1" indent="-228600">
              <a:lnSpc>
                <a:spcPts val="2640"/>
              </a:lnSpc>
              <a:spcBef>
                <a:spcPts val="1800"/>
              </a:spcBef>
              <a:buFont typeface="Arial" panose="020B0604020202020204" pitchFamily="34" charset="0"/>
              <a:buChar char="•"/>
            </a:pPr>
            <a:r>
              <a:rPr lang="en-US" sz="2200" dirty="0">
                <a:solidFill>
                  <a:srgbClr val="FFFFFF"/>
                </a:solidFill>
              </a:rPr>
              <a:t>Look for labels on containers; contact property owners.</a:t>
            </a:r>
          </a:p>
          <a:p>
            <a:pPr lvl="1" indent="-228600">
              <a:lnSpc>
                <a:spcPts val="2640"/>
              </a:lnSpc>
              <a:spcBef>
                <a:spcPts val="1800"/>
              </a:spcBef>
              <a:buFont typeface="Arial" panose="020B0604020202020204" pitchFamily="34" charset="0"/>
              <a:buChar char="•"/>
            </a:pPr>
            <a:r>
              <a:rPr lang="en-US" sz="2200" dirty="0">
                <a:solidFill>
                  <a:srgbClr val="FFFFFF"/>
                </a:solidFill>
                <a:effectLst>
                  <a:outerShdw blurRad="38100" dist="38100" dir="2700000" algn="tl">
                    <a:srgbClr val="000000">
                      <a:alpha val="43137"/>
                    </a:srgbClr>
                  </a:outerShdw>
                </a:effectLst>
              </a:rPr>
              <a:t>If you are uncertain about what the substance is, back off, protect area from others and contact local FD and HAZMAT.</a:t>
            </a:r>
            <a:endParaRPr lang="en-US" sz="2200" dirty="0">
              <a:solidFill>
                <a:srgbClr val="FFFFFF"/>
              </a:solidFill>
            </a:endParaRPr>
          </a:p>
        </p:txBody>
      </p:sp>
      <p:sp>
        <p:nvSpPr>
          <p:cNvPr id="2" name="Slide Number Placeholder 1"/>
          <p:cNvSpPr>
            <a:spLocks noGrp="1"/>
          </p:cNvSpPr>
          <p:nvPr>
            <p:ph type="sldNum" sz="quarter" idx="12"/>
          </p:nvPr>
        </p:nvSpPr>
        <p:spPr>
          <a:xfrm>
            <a:off x="6457950" y="6356350"/>
            <a:ext cx="2057400" cy="365125"/>
          </a:xfrm>
        </p:spPr>
        <p:txBody>
          <a:bodyPr vert="horz" lIns="91440" tIns="45720" rIns="91440" bIns="45720" rtlCol="0" anchor="ctr">
            <a:noAutofit/>
          </a:bodyPr>
          <a:lstStyle/>
          <a:p>
            <a:pPr>
              <a:spcAft>
                <a:spcPts val="600"/>
              </a:spcAft>
              <a:defRPr/>
            </a:pPr>
            <a:fld id="{26EF7911-DC9B-4A2A-BA69-BD22654B71C5}" type="slidenum">
              <a:rPr lang="en-US" sz="2000">
                <a:solidFill>
                  <a:srgbClr val="FFFFFF"/>
                </a:solidFill>
                <a:latin typeface="Calibri" panose="020F0502020204030204"/>
              </a:rPr>
              <a:pPr>
                <a:spcAft>
                  <a:spcPts val="600"/>
                </a:spcAft>
                <a:defRPr/>
              </a:pPr>
              <a:t>9</a:t>
            </a:fld>
            <a:endParaRPr lang="en-US" sz="2000" dirty="0">
              <a:solidFill>
                <a:srgbClr val="FFFFFF"/>
              </a:solidFill>
              <a:latin typeface="Calibri" panose="020F0502020204030204"/>
            </a:endParaRPr>
          </a:p>
        </p:txBody>
      </p:sp>
    </p:spTree>
    <p:extLst>
      <p:ext uri="{BB962C8B-B14F-4D97-AF65-F5344CB8AC3E}">
        <p14:creationId xmlns:p14="http://schemas.microsoft.com/office/powerpoint/2010/main" val="354031918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4151</Words>
  <Application>Microsoft Office PowerPoint</Application>
  <PresentationFormat>On-screen Show (4:3)</PresentationFormat>
  <Paragraphs>318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1. MCM-6 Good Housekeeping at Municipal Facilities: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MCM-6 Waste Handling at Municipal Facilities: Introduction</dc:title>
  <dc:creator>Richard Smith</dc:creator>
  <cp:lastModifiedBy>Richard Smith</cp:lastModifiedBy>
  <cp:revision>73</cp:revision>
  <dcterms:created xsi:type="dcterms:W3CDTF">2020-11-23T19:22:12Z</dcterms:created>
  <dcterms:modified xsi:type="dcterms:W3CDTF">2021-03-18T15:50:20Z</dcterms:modified>
</cp:coreProperties>
</file>